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58" r:id="rId2"/>
    <p:sldId id="363" r:id="rId3"/>
    <p:sldId id="331" r:id="rId4"/>
    <p:sldId id="375" r:id="rId5"/>
    <p:sldId id="364" r:id="rId6"/>
    <p:sldId id="365" r:id="rId7"/>
    <p:sldId id="367" r:id="rId8"/>
    <p:sldId id="366" r:id="rId9"/>
    <p:sldId id="368" r:id="rId10"/>
    <p:sldId id="369" r:id="rId11"/>
    <p:sldId id="359" r:id="rId12"/>
    <p:sldId id="370" r:id="rId13"/>
    <p:sldId id="371" r:id="rId14"/>
    <p:sldId id="372" r:id="rId15"/>
    <p:sldId id="360" r:id="rId16"/>
    <p:sldId id="373" r:id="rId17"/>
    <p:sldId id="374" r:id="rId18"/>
    <p:sldId id="356" r:id="rId19"/>
    <p:sldId id="361" r:id="rId20"/>
    <p:sldId id="35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8"/>
            <p14:sldId id="363"/>
            <p14:sldId id="331"/>
            <p14:sldId id="375"/>
            <p14:sldId id="364"/>
            <p14:sldId id="365"/>
            <p14:sldId id="367"/>
            <p14:sldId id="366"/>
            <p14:sldId id="368"/>
            <p14:sldId id="369"/>
            <p14:sldId id="359"/>
            <p14:sldId id="370"/>
            <p14:sldId id="371"/>
            <p14:sldId id="372"/>
            <p14:sldId id="360"/>
            <p14:sldId id="373"/>
            <p14:sldId id="374"/>
            <p14:sldId id="356"/>
            <p14:sldId id="361"/>
            <p14:sldId id="35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8-30T14:20:22.6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11702 14763 156 0,'0'0'0'0,"0"0"9"0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CBEC8-C9F7-4A74-AEB3-8BA57EE77A4D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74211-D793-4C31-AB9C-EA0A46D3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for which the indirect object is “mon </a:t>
            </a:r>
            <a:r>
              <a:rPr lang="en-US" dirty="0" err="1"/>
              <a:t>chien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92825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			COI (complement </a:t>
            </a:r>
            <a:r>
              <a:rPr lang="en-US" dirty="0" err="1"/>
              <a:t>d’objet</a:t>
            </a:r>
            <a:r>
              <a:rPr lang="en-US" dirty="0"/>
              <a:t> indirect)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petite-</a:t>
            </a:r>
            <a:r>
              <a:rPr lang="en-US" dirty="0" err="1"/>
              <a:t>fille</a:t>
            </a:r>
            <a:r>
              <a:rPr lang="en-US" dirty="0"/>
              <a:t>.</a:t>
            </a:r>
          </a:p>
        </p:txBody>
      </p:sp>
      <p:sp>
        <p:nvSpPr>
          <p:cNvPr id="4" name="Down Arrow 3"/>
          <p:cNvSpPr/>
          <p:nvPr/>
        </p:nvSpPr>
        <p:spPr>
          <a:xfrm>
            <a:off x="7068065" y="2545492"/>
            <a:ext cx="484632" cy="667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0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Indirect Object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verbs of showing, telling, giving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9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petite-</a:t>
            </a:r>
            <a:r>
              <a:rPr lang="en-US" dirty="0" err="1"/>
              <a:t>fille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</a:t>
            </a:r>
            <a:r>
              <a:rPr lang="en-US" dirty="0" err="1">
                <a:solidFill>
                  <a:schemeClr val="accent5"/>
                </a:solidFill>
              </a:rPr>
              <a:t>lui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à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petits-enfants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</a:t>
            </a:r>
            <a:r>
              <a:rPr lang="en-US" dirty="0" err="1">
                <a:solidFill>
                  <a:schemeClr val="accent5"/>
                </a:solidFill>
              </a:rPr>
              <a:t>leur</a:t>
            </a:r>
            <a:r>
              <a:rPr lang="en-US" dirty="0"/>
              <a:t>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Mme Martin a donné une banane à ses petits-enfants et moi.</a:t>
            </a:r>
          </a:p>
          <a:p>
            <a:pPr marL="0" indent="0">
              <a:buNone/>
            </a:pPr>
            <a:r>
              <a:rPr lang="fr-FR" dirty="0"/>
              <a:t>Mme Martin </a:t>
            </a:r>
            <a:r>
              <a:rPr lang="fr-FR" dirty="0">
                <a:solidFill>
                  <a:schemeClr val="accent5"/>
                </a:solidFill>
              </a:rPr>
              <a:t>nous</a:t>
            </a:r>
            <a:r>
              <a:rPr lang="fr-FR" dirty="0"/>
              <a:t> a donné une banane.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1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Bob </a:t>
            </a:r>
            <a:r>
              <a:rPr lang="en-US" dirty="0" err="1"/>
              <a:t>donne</a:t>
            </a:r>
            <a:r>
              <a:rPr lang="en-US" dirty="0"/>
              <a:t> un bonbon à Marie.</a:t>
            </a:r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>
                <a:solidFill>
                  <a:srgbClr val="FF0000"/>
                </a:solidFill>
              </a:rPr>
              <a:t>le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brioche à la </a:t>
            </a:r>
            <a:r>
              <a:rPr lang="en-US" dirty="0" err="1"/>
              <a:t>cannelle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>
                <a:solidFill>
                  <a:srgbClr val="FF0000"/>
                </a:solidFill>
              </a:rPr>
              <a:t>la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petits</a:t>
            </a:r>
            <a:r>
              <a:rPr lang="en-US" dirty="0"/>
              <a:t> </a:t>
            </a:r>
            <a:r>
              <a:rPr lang="en-US" dirty="0" err="1"/>
              <a:t>cochons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>
                <a:solidFill>
                  <a:srgbClr val="FF0000"/>
                </a:solidFill>
              </a:rPr>
              <a:t>les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3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6920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Bob a </a:t>
            </a:r>
            <a:r>
              <a:rPr lang="en-US" dirty="0" err="1"/>
              <a:t>donné</a:t>
            </a:r>
            <a:r>
              <a:rPr lang="en-US" dirty="0"/>
              <a:t> un bonbon à Marie.</a:t>
            </a:r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 err="1">
                <a:solidFill>
                  <a:srgbClr val="FF0000"/>
                </a:solidFill>
              </a:rPr>
              <a:t>l’a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brioche à la </a:t>
            </a:r>
            <a:r>
              <a:rPr lang="en-US" dirty="0" err="1"/>
              <a:t>cannelle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 err="1">
                <a:solidFill>
                  <a:srgbClr val="FF0000"/>
                </a:solidFill>
              </a:rPr>
              <a:t>l’a</a:t>
            </a:r>
            <a:r>
              <a:rPr lang="en-US" dirty="0"/>
              <a:t> </a:t>
            </a:r>
            <a:r>
              <a:rPr lang="en-US" dirty="0" err="1"/>
              <a:t>donnée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Bob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</a:t>
            </a:r>
            <a:r>
              <a:rPr lang="en-US" dirty="0" err="1"/>
              <a:t>petits</a:t>
            </a:r>
            <a:r>
              <a:rPr lang="en-US" dirty="0"/>
              <a:t> </a:t>
            </a:r>
            <a:r>
              <a:rPr lang="en-US" dirty="0" err="1"/>
              <a:t>cochons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r>
              <a:rPr lang="en-US" dirty="0"/>
              <a:t>Bob </a:t>
            </a:r>
            <a:r>
              <a:rPr lang="en-US" dirty="0">
                <a:solidFill>
                  <a:srgbClr val="FF0000"/>
                </a:solidFill>
              </a:rPr>
              <a:t>les</a:t>
            </a:r>
            <a:r>
              <a:rPr lang="en-US" dirty="0"/>
              <a:t> a </a:t>
            </a:r>
            <a:r>
              <a:rPr lang="en-US" dirty="0" err="1"/>
              <a:t>donnés</a:t>
            </a:r>
            <a:r>
              <a:rPr lang="en-US" dirty="0"/>
              <a:t> à Marie.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Bob a donné </a:t>
            </a:r>
            <a:r>
              <a:rPr lang="fr-FR"/>
              <a:t>trois petites </a:t>
            </a:r>
            <a:r>
              <a:rPr lang="fr-FR" dirty="0"/>
              <a:t>pommes à Marie.</a:t>
            </a:r>
          </a:p>
          <a:p>
            <a:pPr marL="0" indent="0">
              <a:buNone/>
            </a:pPr>
            <a:r>
              <a:rPr lang="fr-FR" dirty="0"/>
              <a:t>Bob </a:t>
            </a:r>
            <a:r>
              <a:rPr lang="fr-FR" dirty="0">
                <a:solidFill>
                  <a:srgbClr val="FF0000"/>
                </a:solidFill>
              </a:rPr>
              <a:t>les</a:t>
            </a:r>
            <a:r>
              <a:rPr lang="fr-FR" dirty="0"/>
              <a:t> a données à Marie.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AF4917-910F-472F-8F00-D7E1DFDB4A7E}"/>
                  </a:ext>
                </a:extLst>
              </p14:cNvPr>
              <p14:cNvContentPartPr/>
              <p14:nvPr/>
            </p14:nvContentPartPr>
            <p14:xfrm>
              <a:off x="4212720" y="5314680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AF4917-910F-472F-8F00-D7E1DFDB4A7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03360" y="53053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9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donnent</a:t>
            </a:r>
            <a:r>
              <a:rPr lang="en-US" dirty="0"/>
              <a:t> des tees </a:t>
            </a:r>
            <a:r>
              <a:rPr lang="en-US" dirty="0" err="1"/>
              <a:t>gratuits</a:t>
            </a:r>
            <a:r>
              <a:rPr lang="en-US" dirty="0"/>
              <a:t> à </a:t>
            </a:r>
            <a:r>
              <a:rPr lang="en-US" dirty="0" err="1"/>
              <a:t>ses</a:t>
            </a:r>
            <a:r>
              <a:rPr lang="en-US" dirty="0"/>
              <a:t> fans.</a:t>
            </a:r>
          </a:p>
        </p:txBody>
      </p:sp>
    </p:spTree>
    <p:extLst>
      <p:ext uri="{BB962C8B-B14F-4D97-AF65-F5344CB8AC3E}">
        <p14:creationId xmlns:p14="http://schemas.microsoft.com/office/powerpoint/2010/main" val="4246384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le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la				y 		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/>
              <a:t>Nous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56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Castors </a:t>
            </a:r>
            <a:r>
              <a:rPr lang="en-US" dirty="0" err="1"/>
              <a:t>Affamés</a:t>
            </a:r>
            <a:r>
              <a:rPr lang="en-US" dirty="0"/>
              <a:t> </a:t>
            </a:r>
            <a:r>
              <a:rPr lang="en-US" dirty="0" err="1"/>
              <a:t>donnent</a:t>
            </a:r>
            <a:r>
              <a:rPr lang="en-US" dirty="0"/>
              <a:t> des tees </a:t>
            </a:r>
            <a:r>
              <a:rPr lang="en-US" dirty="0" err="1"/>
              <a:t>gratuits</a:t>
            </a:r>
            <a:r>
              <a:rPr lang="en-US" dirty="0"/>
              <a:t> à </a:t>
            </a:r>
            <a:r>
              <a:rPr lang="en-US" dirty="0" err="1"/>
              <a:t>ses</a:t>
            </a:r>
            <a:r>
              <a:rPr lang="en-US" dirty="0"/>
              <a:t> fans.</a:t>
            </a:r>
          </a:p>
          <a:p>
            <a:pPr marL="0" indent="0">
              <a:buNone/>
            </a:pPr>
            <a:r>
              <a:rPr lang="fr-FR" dirty="0"/>
              <a:t>Les Castors Affamés </a:t>
            </a:r>
            <a:r>
              <a:rPr lang="fr-FR" dirty="0">
                <a:solidFill>
                  <a:srgbClr val="FF0000"/>
                </a:solidFill>
              </a:rPr>
              <a:t>les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leur</a:t>
            </a:r>
            <a:r>
              <a:rPr lang="fr-FR" dirty="0"/>
              <a:t> donnent.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Castors Affamés donnent des tees gratuits à Maurice et moi.</a:t>
            </a:r>
          </a:p>
          <a:p>
            <a:pPr marL="0" indent="0">
              <a:buNone/>
            </a:pPr>
            <a:r>
              <a:rPr lang="fr-FR" dirty="0"/>
              <a:t>Les Castors Affamés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nous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les</a:t>
            </a:r>
            <a:r>
              <a:rPr lang="fr-FR" dirty="0"/>
              <a:t> donnent.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COD</a:t>
            </a:r>
          </a:p>
          <a:p>
            <a:pPr marL="0" indent="0">
              <a:buNone/>
            </a:pPr>
            <a:r>
              <a:rPr lang="en-US" dirty="0"/>
              <a:t>COI</a:t>
            </a:r>
          </a:p>
          <a:p>
            <a:pPr marL="0" indent="0">
              <a:buNone/>
            </a:pPr>
            <a:r>
              <a:rPr lang="en-US" dirty="0"/>
              <a:t>How do we determine the order of pronouns.</a:t>
            </a:r>
          </a:p>
        </p:txBody>
      </p:sp>
    </p:spTree>
    <p:extLst>
      <p:ext uri="{BB962C8B-B14F-4D97-AF65-F5344CB8AC3E}">
        <p14:creationId xmlns:p14="http://schemas.microsoft.com/office/powerpoint/2010/main" val="1526379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71676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Rogers and Hammerstein musical “South Pacific” is set on a francophone island. Thus, the first words heard in the show are a song in French.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5676" y="1977082"/>
            <a:ext cx="3818238" cy="3682313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Dites-moi</a:t>
            </a:r>
            <a:r>
              <a:rPr lang="en-US" dirty="0"/>
              <a:t>, </a:t>
            </a:r>
            <a:r>
              <a:rPr lang="en-US" dirty="0" err="1"/>
              <a:t>pourquoi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 vie </a:t>
            </a:r>
            <a:r>
              <a:rPr lang="en-US" dirty="0" err="1"/>
              <a:t>est</a:t>
            </a:r>
            <a:r>
              <a:rPr lang="en-US" dirty="0"/>
              <a:t> belle?</a:t>
            </a:r>
          </a:p>
          <a:p>
            <a:pPr marL="0" indent="0">
              <a:buNone/>
            </a:pPr>
            <a:r>
              <a:rPr lang="en-US" dirty="0" err="1"/>
              <a:t>Dites-moi</a:t>
            </a:r>
            <a:r>
              <a:rPr lang="en-US" dirty="0"/>
              <a:t>, </a:t>
            </a:r>
            <a:r>
              <a:rPr lang="en-US" dirty="0" err="1"/>
              <a:t>pourquoi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 vie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gai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Dites-moi</a:t>
            </a:r>
            <a:r>
              <a:rPr lang="en-US" dirty="0"/>
              <a:t>, </a:t>
            </a:r>
            <a:r>
              <a:rPr lang="en-US" dirty="0" err="1"/>
              <a:t>pourquoi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Chère</a:t>
            </a:r>
            <a:r>
              <a:rPr lang="en-US" dirty="0"/>
              <a:t> demoiselle.</a:t>
            </a:r>
          </a:p>
          <a:p>
            <a:pPr marL="0" indent="0">
              <a:buNone/>
            </a:pPr>
            <a:r>
              <a:rPr lang="en-US" dirty="0"/>
              <a:t>Est-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parce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m’aimez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French, substituting an appropriate pronoun for the direct and indirect object.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mother gave three apples to her children and you.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4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trente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05F6-DCFE-4DB7-944E-F2E9C5F49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60EE-E7B7-4414-8E1C-B5F78083B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</a:t>
            </a:r>
            <a:r>
              <a:rPr lang="en-US" dirty="0" err="1"/>
              <a:t>chère</a:t>
            </a:r>
            <a:r>
              <a:rPr lang="en-US" dirty="0"/>
              <a:t> Meri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FD3A12-FE18-475D-8A64-78E1B7FE2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135" y="1504122"/>
            <a:ext cx="1704561" cy="213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0991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petite-</a:t>
            </a:r>
            <a:r>
              <a:rPr lang="en-US" dirty="0" err="1"/>
              <a:t>fille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048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petite-</a:t>
            </a:r>
            <a:r>
              <a:rPr lang="en-US" dirty="0" err="1"/>
              <a:t>fille</a:t>
            </a:r>
            <a:r>
              <a:rPr lang="en-US" dirty="0"/>
              <a:t>.</a:t>
            </a:r>
          </a:p>
        </p:txBody>
      </p:sp>
      <p:sp>
        <p:nvSpPr>
          <p:cNvPr id="4" name="Down Arrow 3"/>
          <p:cNvSpPr/>
          <p:nvPr/>
        </p:nvSpPr>
        <p:spPr>
          <a:xfrm>
            <a:off x="5214551" y="2940908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995094" y="3225113"/>
            <a:ext cx="484632" cy="6667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   COD (complement </a:t>
            </a:r>
            <a:r>
              <a:rPr lang="en-US" dirty="0" err="1"/>
              <a:t>d’objet</a:t>
            </a:r>
            <a:r>
              <a:rPr lang="en-US" dirty="0"/>
              <a:t> direct)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petite-</a:t>
            </a:r>
            <a:r>
              <a:rPr lang="en-US" dirty="0" err="1"/>
              <a:t>fille</a:t>
            </a:r>
            <a:r>
              <a:rPr lang="en-US" dirty="0"/>
              <a:t>.</a:t>
            </a:r>
          </a:p>
        </p:txBody>
      </p:sp>
      <p:sp>
        <p:nvSpPr>
          <p:cNvPr id="4" name="Down Arrow 3"/>
          <p:cNvSpPr/>
          <p:nvPr/>
        </p:nvSpPr>
        <p:spPr>
          <a:xfrm>
            <a:off x="5053913" y="2842054"/>
            <a:ext cx="345989" cy="4942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42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Mme</a:t>
            </a:r>
            <a:r>
              <a:rPr lang="en-US" dirty="0"/>
              <a:t> Martin a </a:t>
            </a:r>
            <a:r>
              <a:rPr lang="en-US" dirty="0" err="1"/>
              <a:t>donné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banane</a:t>
            </a:r>
            <a:r>
              <a:rPr lang="en-US" dirty="0"/>
              <a:t> à </a:t>
            </a:r>
            <a:r>
              <a:rPr lang="en-US" dirty="0" err="1"/>
              <a:t>sa</a:t>
            </a:r>
            <a:r>
              <a:rPr lang="en-US" dirty="0"/>
              <a:t> petite-</a:t>
            </a:r>
            <a:r>
              <a:rPr lang="en-US" dirty="0" err="1"/>
              <a:t>fille</a:t>
            </a:r>
            <a:r>
              <a:rPr lang="en-US" dirty="0"/>
              <a:t>.</a:t>
            </a:r>
          </a:p>
        </p:txBody>
      </p:sp>
      <p:sp>
        <p:nvSpPr>
          <p:cNvPr id="4" name="Down Arrow 3"/>
          <p:cNvSpPr/>
          <p:nvPr/>
        </p:nvSpPr>
        <p:spPr>
          <a:xfrm>
            <a:off x="7068065" y="2545492"/>
            <a:ext cx="484632" cy="667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4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34857</TotalTime>
  <Words>404</Words>
  <Application>Microsoft Office PowerPoint</Application>
  <PresentationFormat>Widescreen</PresentationFormat>
  <Paragraphs>139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Travail de cloche</vt:lpstr>
      <vt:lpstr>The Rogers and Hammerstein musical “South Pacific” is set on a francophone island. Thus, the first words heard in the show are a song in French.</vt:lpstr>
      <vt:lpstr>Bonjour!</vt:lpstr>
      <vt:lpstr>Bon Anniversaire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Révision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382</cp:revision>
  <dcterms:created xsi:type="dcterms:W3CDTF">2016-10-03T16:25:09Z</dcterms:created>
  <dcterms:modified xsi:type="dcterms:W3CDTF">2019-08-30T14:37:43Z</dcterms:modified>
</cp:coreProperties>
</file>