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1" r:id="rId2"/>
    <p:sldId id="400" r:id="rId3"/>
    <p:sldId id="432" r:id="rId4"/>
    <p:sldId id="396" r:id="rId5"/>
    <p:sldId id="384" r:id="rId6"/>
    <p:sldId id="389" r:id="rId7"/>
    <p:sldId id="436" r:id="rId8"/>
    <p:sldId id="437" r:id="rId9"/>
    <p:sldId id="391" r:id="rId10"/>
    <p:sldId id="392" r:id="rId11"/>
    <p:sldId id="393" r:id="rId12"/>
    <p:sldId id="394" r:id="rId13"/>
    <p:sldId id="409" r:id="rId14"/>
    <p:sldId id="414" r:id="rId15"/>
    <p:sldId id="417" r:id="rId16"/>
    <p:sldId id="415" r:id="rId17"/>
    <p:sldId id="395" r:id="rId18"/>
    <p:sldId id="416" r:id="rId19"/>
    <p:sldId id="431" r:id="rId20"/>
    <p:sldId id="404" r:id="rId21"/>
    <p:sldId id="387" r:id="rId22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00"/>
            <p14:sldId id="432"/>
            <p14:sldId id="396"/>
            <p14:sldId id="384"/>
            <p14:sldId id="389"/>
            <p14:sldId id="436"/>
            <p14:sldId id="437"/>
            <p14:sldId id="391"/>
            <p14:sldId id="392"/>
            <p14:sldId id="393"/>
            <p14:sldId id="394"/>
            <p14:sldId id="409"/>
            <p14:sldId id="414"/>
            <p14:sldId id="417"/>
            <p14:sldId id="415"/>
            <p14:sldId id="395"/>
            <p14:sldId id="416"/>
            <p14:sldId id="431"/>
            <p14:sldId id="404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1967" cy="466913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4" y="0"/>
            <a:ext cx="3041967" cy="466913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9015"/>
            <a:ext cx="3041967" cy="466912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4" y="8839015"/>
            <a:ext cx="3041967" cy="466912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477" y="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8" y="4478397"/>
            <a:ext cx="5617209" cy="3664288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36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477" y="883936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00055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sept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Comment fait-on le subjonctif?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Commencez avec la forme ils /elles du présent</a:t>
            </a:r>
          </a:p>
          <a:p>
            <a:pPr marL="0" indent="0">
              <a:buNone/>
            </a:pPr>
            <a:r>
              <a:rPr lang="fr-FR" dirty="0"/>
              <a:t>manger </a:t>
            </a:r>
            <a:r>
              <a:rPr lang="fr-FR" dirty="0">
                <a:sym typeface="Wingdings" panose="05000000000000000000" pitchFamily="2" charset="2"/>
              </a:rPr>
              <a:t> mangent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laissez tomber le « </a:t>
            </a:r>
            <a:r>
              <a:rPr lang="fr-FR" dirty="0" err="1">
                <a:sym typeface="Wingdings" panose="05000000000000000000" pitchFamily="2" charset="2"/>
              </a:rPr>
              <a:t>ent</a:t>
            </a:r>
            <a:r>
              <a:rPr lang="fr-FR" dirty="0">
                <a:sym typeface="Wingdings" panose="05000000000000000000" pitchFamily="2" charset="2"/>
              </a:rPr>
              <a:t> »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mangent  </a:t>
            </a:r>
            <a:r>
              <a:rPr lang="fr-FR" dirty="0" err="1">
                <a:sym typeface="Wingdings" panose="05000000000000000000" pitchFamily="2" charset="2"/>
              </a:rPr>
              <a:t>mang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179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Ajoutez la terminaison du subjonctif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mang</a:t>
            </a:r>
            <a:r>
              <a:rPr lang="fr-FR" b="1" dirty="0"/>
              <a:t>e</a:t>
            </a:r>
          </a:p>
          <a:p>
            <a:pPr marL="0" indent="0">
              <a:buNone/>
            </a:pPr>
            <a:r>
              <a:rPr lang="fr-FR" dirty="0"/>
              <a:t>tu mang</a:t>
            </a:r>
            <a:r>
              <a:rPr lang="fr-FR" b="1" dirty="0"/>
              <a:t>es</a:t>
            </a:r>
          </a:p>
          <a:p>
            <a:pPr marL="0" indent="0">
              <a:buNone/>
            </a:pPr>
            <a:r>
              <a:rPr lang="fr-FR" dirty="0"/>
              <a:t>il /elle mang</a:t>
            </a:r>
            <a:r>
              <a:rPr lang="fr-FR" b="1" dirty="0"/>
              <a:t>e</a:t>
            </a:r>
          </a:p>
          <a:p>
            <a:pPr marL="0" indent="0">
              <a:buNone/>
            </a:pPr>
            <a:r>
              <a:rPr lang="fr-FR" dirty="0"/>
              <a:t>nous mang</a:t>
            </a:r>
            <a:r>
              <a:rPr lang="fr-FR" b="1" dirty="0"/>
              <a:t>ions</a:t>
            </a:r>
          </a:p>
          <a:p>
            <a:pPr marL="0" indent="0">
              <a:buNone/>
            </a:pPr>
            <a:r>
              <a:rPr lang="fr-FR" dirty="0"/>
              <a:t>vous mang</a:t>
            </a:r>
            <a:r>
              <a:rPr lang="fr-FR" b="1" dirty="0"/>
              <a:t>iez</a:t>
            </a:r>
          </a:p>
          <a:p>
            <a:pPr marL="0" indent="0">
              <a:buNone/>
            </a:pPr>
            <a:r>
              <a:rPr lang="fr-FR" dirty="0"/>
              <a:t>elles / ils mang</a:t>
            </a:r>
            <a:r>
              <a:rPr lang="fr-FR" b="1" dirty="0"/>
              <a:t>ent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230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finir</a:t>
            </a:r>
          </a:p>
          <a:p>
            <a:pPr marL="0" indent="0">
              <a:buNone/>
            </a:pPr>
            <a:r>
              <a:rPr lang="fr-FR" dirty="0"/>
              <a:t>finissent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err="1">
                <a:sym typeface="Wingdings" panose="05000000000000000000" pitchFamily="2" charset="2"/>
              </a:rPr>
              <a:t>finiss</a:t>
            </a:r>
            <a:endParaRPr lang="fr-FR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je finisse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tu finisses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elle / il finisse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nous finissions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vous finissiez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ils / elles finissent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776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A327-1619-4957-8740-E896656E3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0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3C360-CACD-4A4F-87FE-923088ECC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974"/>
            <a:ext cx="10515600" cy="585434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With the exception of a small number of verbs which have irregular roots in the subjunctive, the nous and </a:t>
            </a:r>
            <a:r>
              <a:rPr lang="en-US" dirty="0" err="1"/>
              <a:t>vous</a:t>
            </a:r>
            <a:r>
              <a:rPr lang="en-US" dirty="0"/>
              <a:t> forms of the subjunctive are always identical to those for the </a:t>
            </a:r>
            <a:r>
              <a:rPr lang="en-US" dirty="0" err="1"/>
              <a:t>imparfait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boire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boivent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boiv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je </a:t>
            </a:r>
            <a:r>
              <a:rPr lang="en-US" dirty="0" err="1">
                <a:sym typeface="Wingdings" panose="05000000000000000000" pitchFamily="2" charset="2"/>
              </a:rPr>
              <a:t>boive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tu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boives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elle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boive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nous </a:t>
            </a:r>
            <a:r>
              <a:rPr lang="en-US" dirty="0" err="1">
                <a:sym typeface="Wingdings" panose="05000000000000000000" pitchFamily="2" charset="2"/>
              </a:rPr>
              <a:t>buvions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vous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buviez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elles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boivent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3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394" y="1936836"/>
            <a:ext cx="115412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	</a:t>
            </a:r>
            <a:r>
              <a:rPr lang="en-US" u="sng" dirty="0" err="1"/>
              <a:t>avoir</a:t>
            </a:r>
            <a:r>
              <a:rPr lang="en-US" dirty="0"/>
              <a:t>	    </a:t>
            </a:r>
            <a:r>
              <a:rPr lang="en-US" u="sng" dirty="0" err="1"/>
              <a:t>être</a:t>
            </a:r>
            <a:r>
              <a:rPr lang="en-US" dirty="0"/>
              <a:t>	        </a:t>
            </a:r>
            <a:r>
              <a:rPr lang="en-US" u="sng" dirty="0"/>
              <a:t>faire</a:t>
            </a:r>
            <a:r>
              <a:rPr lang="en-US" dirty="0"/>
              <a:t>	   </a:t>
            </a:r>
            <a:r>
              <a:rPr lang="en-US" u="sng" dirty="0" err="1"/>
              <a:t>aller</a:t>
            </a:r>
            <a:r>
              <a:rPr lang="en-US" dirty="0"/>
              <a:t>	      </a:t>
            </a:r>
            <a:r>
              <a:rPr lang="en-US" u="sng" dirty="0"/>
              <a:t>savoir    </a:t>
            </a:r>
            <a:r>
              <a:rPr lang="en-US" dirty="0"/>
              <a:t>         </a:t>
            </a:r>
            <a:r>
              <a:rPr lang="en-US" u="sng" dirty="0" err="1"/>
              <a:t>pouvoir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 je			</a:t>
            </a:r>
            <a:r>
              <a:rPr lang="en-US" dirty="0" err="1"/>
              <a:t>aie</a:t>
            </a:r>
            <a:r>
              <a:rPr lang="en-US" dirty="0"/>
              <a:t>	   </a:t>
            </a:r>
            <a:r>
              <a:rPr lang="en-US" dirty="0" err="1"/>
              <a:t>sois</a:t>
            </a:r>
            <a:r>
              <a:rPr lang="en-US" dirty="0"/>
              <a:t>	       </a:t>
            </a:r>
            <a:r>
              <a:rPr lang="en-US" dirty="0" err="1"/>
              <a:t>fasse</a:t>
            </a:r>
            <a:r>
              <a:rPr lang="en-US" dirty="0"/>
              <a:t>	  </a:t>
            </a:r>
            <a:r>
              <a:rPr lang="en-US" dirty="0" err="1"/>
              <a:t>aille</a:t>
            </a:r>
            <a:r>
              <a:rPr lang="en-US" dirty="0"/>
              <a:t>	       </a:t>
            </a:r>
            <a:r>
              <a:rPr lang="en-US" dirty="0" err="1"/>
              <a:t>sache</a:t>
            </a:r>
            <a:r>
              <a:rPr lang="en-US" dirty="0"/>
              <a:t>	       </a:t>
            </a:r>
            <a:r>
              <a:rPr lang="en-US" dirty="0" err="1"/>
              <a:t>puisse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tu</a:t>
            </a:r>
            <a:r>
              <a:rPr lang="en-US" dirty="0"/>
              <a:t>		</a:t>
            </a:r>
            <a:r>
              <a:rPr lang="en-US" dirty="0" err="1"/>
              <a:t>aies</a:t>
            </a:r>
            <a:r>
              <a:rPr lang="en-US" dirty="0"/>
              <a:t>	   </a:t>
            </a:r>
            <a:r>
              <a:rPr lang="en-US" dirty="0" err="1"/>
              <a:t>sois</a:t>
            </a:r>
            <a:r>
              <a:rPr lang="en-US" dirty="0"/>
              <a:t>	       </a:t>
            </a:r>
            <a:r>
              <a:rPr lang="en-US" dirty="0" err="1"/>
              <a:t>fasses</a:t>
            </a:r>
            <a:r>
              <a:rPr lang="en-US" dirty="0"/>
              <a:t>	  </a:t>
            </a:r>
            <a:r>
              <a:rPr lang="en-US" dirty="0" err="1"/>
              <a:t>ailles</a:t>
            </a:r>
            <a:r>
              <a:rPr lang="en-US" dirty="0"/>
              <a:t>	       </a:t>
            </a:r>
            <a:r>
              <a:rPr lang="en-US" dirty="0" err="1"/>
              <a:t>saches</a:t>
            </a:r>
            <a:r>
              <a:rPr lang="en-US" dirty="0"/>
              <a:t>           </a:t>
            </a:r>
            <a:r>
              <a:rPr lang="en-US" dirty="0" err="1"/>
              <a:t>puisses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qu’il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		</a:t>
            </a:r>
            <a:r>
              <a:rPr lang="en-US" dirty="0" err="1"/>
              <a:t>ait</a:t>
            </a:r>
            <a:r>
              <a:rPr lang="en-US" dirty="0"/>
              <a:t>	  </a:t>
            </a:r>
            <a:r>
              <a:rPr lang="en-US" dirty="0" err="1"/>
              <a:t>soit</a:t>
            </a:r>
            <a:r>
              <a:rPr lang="en-US" dirty="0"/>
              <a:t>	       </a:t>
            </a:r>
            <a:r>
              <a:rPr lang="en-US" dirty="0" err="1"/>
              <a:t>fasse</a:t>
            </a:r>
            <a:r>
              <a:rPr lang="en-US" dirty="0"/>
              <a:t>	  </a:t>
            </a:r>
            <a:r>
              <a:rPr lang="en-US" dirty="0" err="1"/>
              <a:t>aille</a:t>
            </a:r>
            <a:r>
              <a:rPr lang="en-US" dirty="0"/>
              <a:t>	       </a:t>
            </a:r>
            <a:r>
              <a:rPr lang="en-US" dirty="0" err="1"/>
              <a:t>sache</a:t>
            </a:r>
            <a:r>
              <a:rPr lang="en-US" dirty="0"/>
              <a:t>             </a:t>
            </a:r>
            <a:r>
              <a:rPr lang="en-US" dirty="0" err="1"/>
              <a:t>puisse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que nous		</a:t>
            </a:r>
            <a:r>
              <a:rPr lang="en-US" dirty="0" err="1"/>
              <a:t>ayons</a:t>
            </a:r>
            <a:r>
              <a:rPr lang="en-US" dirty="0"/>
              <a:t>	  </a:t>
            </a:r>
            <a:r>
              <a:rPr lang="en-US" dirty="0" err="1"/>
              <a:t>soyons</a:t>
            </a:r>
            <a:r>
              <a:rPr lang="en-US" dirty="0"/>
              <a:t>    </a:t>
            </a:r>
            <a:r>
              <a:rPr lang="en-US" dirty="0" err="1"/>
              <a:t>fassions</a:t>
            </a:r>
            <a:r>
              <a:rPr lang="en-US" dirty="0"/>
              <a:t>	  </a:t>
            </a:r>
            <a:r>
              <a:rPr lang="en-US" dirty="0" err="1"/>
              <a:t>allions</a:t>
            </a:r>
            <a:r>
              <a:rPr lang="en-US" dirty="0"/>
              <a:t>     </a:t>
            </a:r>
            <a:r>
              <a:rPr lang="en-US" dirty="0" err="1"/>
              <a:t>sachions</a:t>
            </a:r>
            <a:r>
              <a:rPr lang="en-US" dirty="0"/>
              <a:t>        </a:t>
            </a:r>
            <a:r>
              <a:rPr lang="en-US" dirty="0" err="1"/>
              <a:t>puissions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vous</a:t>
            </a:r>
            <a:r>
              <a:rPr lang="en-US" dirty="0"/>
              <a:t>		</a:t>
            </a:r>
            <a:r>
              <a:rPr lang="en-US" dirty="0" err="1"/>
              <a:t>ayez</a:t>
            </a:r>
            <a:r>
              <a:rPr lang="en-US" dirty="0"/>
              <a:t>	  </a:t>
            </a:r>
            <a:r>
              <a:rPr lang="en-US" dirty="0" err="1"/>
              <a:t>soyez</a:t>
            </a:r>
            <a:r>
              <a:rPr lang="en-US" dirty="0"/>
              <a:t>      </a:t>
            </a:r>
            <a:r>
              <a:rPr lang="en-US" dirty="0" err="1"/>
              <a:t>fassiez</a:t>
            </a:r>
            <a:r>
              <a:rPr lang="en-US" dirty="0"/>
              <a:t>	  </a:t>
            </a:r>
            <a:r>
              <a:rPr lang="en-US" dirty="0" err="1"/>
              <a:t>alliez</a:t>
            </a:r>
            <a:r>
              <a:rPr lang="en-US" dirty="0"/>
              <a:t>        </a:t>
            </a:r>
            <a:r>
              <a:rPr lang="en-US" dirty="0" err="1"/>
              <a:t>sachiez</a:t>
            </a:r>
            <a:r>
              <a:rPr lang="en-US" dirty="0"/>
              <a:t>          </a:t>
            </a:r>
            <a:r>
              <a:rPr lang="en-US" dirty="0" err="1"/>
              <a:t>puissiez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qu’ils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		</a:t>
            </a:r>
            <a:r>
              <a:rPr lang="en-US" dirty="0" err="1"/>
              <a:t>aient</a:t>
            </a:r>
            <a:r>
              <a:rPr lang="en-US" dirty="0"/>
              <a:t> 	  </a:t>
            </a:r>
            <a:r>
              <a:rPr lang="en-US" dirty="0" err="1"/>
              <a:t>soient</a:t>
            </a:r>
            <a:r>
              <a:rPr lang="en-US" dirty="0"/>
              <a:t>     </a:t>
            </a:r>
            <a:r>
              <a:rPr lang="en-US" dirty="0" err="1"/>
              <a:t>fassent</a:t>
            </a:r>
            <a:r>
              <a:rPr lang="en-US" dirty="0"/>
              <a:t>	  </a:t>
            </a:r>
            <a:r>
              <a:rPr lang="en-US" dirty="0" err="1"/>
              <a:t>aillent</a:t>
            </a:r>
            <a:r>
              <a:rPr lang="en-US" dirty="0"/>
              <a:t>      </a:t>
            </a:r>
            <a:r>
              <a:rPr lang="en-US" dirty="0" err="1"/>
              <a:t>sachent</a:t>
            </a:r>
            <a:r>
              <a:rPr lang="en-US" dirty="0"/>
              <a:t>         </a:t>
            </a:r>
            <a:r>
              <a:rPr lang="en-US" dirty="0" err="1"/>
              <a:t>puissent</a:t>
            </a:r>
            <a:r>
              <a:rPr lang="en-US" dirty="0"/>
              <a:t> 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92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croyance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le </a:t>
            </a:r>
            <a:r>
              <a:rPr lang="en-US" dirty="0" err="1"/>
              <a:t>doute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42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pense que tu fais la vaisselle chez toi.</a:t>
            </a:r>
          </a:p>
          <a:p>
            <a:pPr marL="0" indent="0">
              <a:buNone/>
            </a:pPr>
            <a:r>
              <a:rPr lang="fr-FR" dirty="0"/>
              <a:t>Je crois que tu fais la vaisselle chez toi.</a:t>
            </a:r>
          </a:p>
          <a:p>
            <a:pPr marL="0" indent="0">
              <a:buNone/>
            </a:pPr>
            <a:r>
              <a:rPr lang="fr-FR" dirty="0"/>
              <a:t>Je doute que tu fasses la vaisselle chez toi.</a:t>
            </a:r>
          </a:p>
          <a:p>
            <a:pPr marL="0" indent="0">
              <a:buNone/>
            </a:pPr>
            <a:r>
              <a:rPr lang="fr-FR" dirty="0"/>
              <a:t>Je ne pense pas que tu fasses la vaisselle chez toi</a:t>
            </a:r>
          </a:p>
          <a:p>
            <a:pPr marL="0" indent="0">
              <a:buNone/>
            </a:pPr>
            <a:r>
              <a:rPr lang="fr-FR" dirty="0"/>
              <a:t>Je ne crois pas que tu fasses la vaisselle chez toi.</a:t>
            </a:r>
          </a:p>
          <a:p>
            <a:pPr marL="0" indent="0">
              <a:buNone/>
            </a:pPr>
            <a:r>
              <a:rPr lang="fr-FR" dirty="0"/>
              <a:t>Je ne doute pas que tu fais la vaisselle chez toi.</a:t>
            </a:r>
          </a:p>
        </p:txBody>
      </p:sp>
    </p:spTree>
    <p:extLst>
      <p:ext uri="{BB962C8B-B14F-4D97-AF65-F5344CB8AC3E}">
        <p14:creationId xmlns:p14="http://schemas.microsoft.com/office/powerpoint/2010/main" val="205721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Il faut que Sarah mange ses légumes.</a:t>
            </a:r>
          </a:p>
          <a:p>
            <a:pPr marL="0" indent="0">
              <a:buNone/>
            </a:pPr>
            <a:r>
              <a:rPr lang="fr-FR" dirty="0"/>
              <a:t>Il faut que nous mangions nos légumes.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Il est nécessaire que Justin vienne à la réunion ce soir.</a:t>
            </a:r>
          </a:p>
          <a:p>
            <a:pPr marL="0" indent="0">
              <a:buNone/>
            </a:pPr>
            <a:r>
              <a:rPr lang="fr-FR" dirty="0"/>
              <a:t>Il est essential que Justin et vous veniez à la réunion ce soir.  </a:t>
            </a:r>
          </a:p>
        </p:txBody>
      </p:sp>
    </p:spTree>
    <p:extLst>
      <p:ext uri="{BB962C8B-B14F-4D97-AF65-F5344CB8AC3E}">
        <p14:creationId xmlns:p14="http://schemas.microsoft.com/office/powerpoint/2010/main" val="278787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Verbs and expressions of emotion or feeling - fear, happiness, anger, regret, surprise, or any other sentiments - require the subjunctive.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Bob et Carol </a:t>
            </a:r>
            <a:r>
              <a:rPr lang="en-US" dirty="0" err="1"/>
              <a:t>sont</a:t>
            </a:r>
            <a:r>
              <a:rPr lang="en-US" dirty="0"/>
              <a:t> tristes que Ted et Alice </a:t>
            </a:r>
            <a:r>
              <a:rPr lang="en-US" dirty="0" err="1"/>
              <a:t>soient</a:t>
            </a:r>
            <a:r>
              <a:rPr lang="en-US" dirty="0"/>
              <a:t> </a:t>
            </a:r>
            <a:r>
              <a:rPr lang="en-US" dirty="0" err="1"/>
              <a:t>malades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heureuses</a:t>
            </a:r>
            <a:r>
              <a:rPr lang="en-US" dirty="0"/>
              <a:t> que Les Castors </a:t>
            </a:r>
            <a:r>
              <a:rPr lang="en-US" dirty="0" err="1"/>
              <a:t>Affamés</a:t>
            </a:r>
            <a:r>
              <a:rPr lang="en-US" dirty="0"/>
              <a:t> </a:t>
            </a:r>
            <a:r>
              <a:rPr lang="en-US" dirty="0" err="1"/>
              <a:t>fassent</a:t>
            </a:r>
            <a:r>
              <a:rPr lang="en-US" dirty="0"/>
              <a:t> </a:t>
            </a:r>
            <a:r>
              <a:rPr lang="en-US" dirty="0" err="1"/>
              <a:t>leurs</a:t>
            </a:r>
            <a:r>
              <a:rPr lang="en-US" dirty="0"/>
              <a:t> devoirs.</a:t>
            </a:r>
          </a:p>
          <a:p>
            <a:pPr marL="0" indent="0">
              <a:buNone/>
            </a:pPr>
            <a:r>
              <a:rPr lang="en-US" dirty="0"/>
              <a:t>Robert </a:t>
            </a:r>
            <a:r>
              <a:rPr lang="en-US" dirty="0" err="1"/>
              <a:t>est</a:t>
            </a:r>
            <a:r>
              <a:rPr lang="en-US" dirty="0"/>
              <a:t> content que </a:t>
            </a:r>
            <a:r>
              <a:rPr lang="en-US" dirty="0" err="1"/>
              <a:t>j’aie</a:t>
            </a:r>
            <a:r>
              <a:rPr lang="en-US" dirty="0"/>
              <a:t> la plus belle </a:t>
            </a:r>
            <a:r>
              <a:rPr lang="en-US" dirty="0" err="1"/>
              <a:t>vache</a:t>
            </a:r>
            <a:r>
              <a:rPr lang="en-US" dirty="0"/>
              <a:t> du monde.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0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BE813-DEEB-45C3-9218-BD91D62BB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8C5C-6EA4-44FD-9923-7A9211F7E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Une phrase </a:t>
            </a:r>
            <a:r>
              <a:rPr lang="en-US" dirty="0" err="1"/>
              <a:t>d’encouragement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trois phrases qui </a:t>
            </a:r>
            <a:r>
              <a:rPr lang="en-US" dirty="0" err="1"/>
              <a:t>décrivent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philosophie</a:t>
            </a:r>
            <a:r>
              <a:rPr lang="en-US" dirty="0"/>
              <a:t> de la vie. 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commence “Je </a:t>
            </a:r>
            <a:r>
              <a:rPr lang="en-US" dirty="0" err="1"/>
              <a:t>doute</a:t>
            </a:r>
            <a:r>
              <a:rPr lang="en-US" dirty="0"/>
              <a:t> que…”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qui commence “Je ne </a:t>
            </a:r>
            <a:r>
              <a:rPr lang="en-US" dirty="0" err="1"/>
              <a:t>crois</a:t>
            </a:r>
            <a:r>
              <a:rPr lang="en-US" dirty="0"/>
              <a:t> pas que…”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un </a:t>
            </a:r>
            <a:r>
              <a:rPr lang="en-US" dirty="0" err="1"/>
              <a:t>autre</a:t>
            </a:r>
            <a:r>
              <a:rPr lang="en-US" dirty="0"/>
              <a:t> qui commence “Je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heureu</a:t>
            </a:r>
            <a:r>
              <a:rPr lang="en-US" dirty="0"/>
              <a:t>(x)(se) que…”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7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2996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 cows of Hogwarts are those who give chocolate milk.</a:t>
            </a:r>
          </a:p>
        </p:txBody>
      </p:sp>
    </p:spTree>
    <p:extLst>
      <p:ext uri="{BB962C8B-B14F-4D97-AF65-F5344CB8AC3E}">
        <p14:creationId xmlns:p14="http://schemas.microsoft.com/office/powerpoint/2010/main" val="3074524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060296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Justin and Celine are happy that Bob finishes his homework.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99282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sept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8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Misanthrope is a play by Molière which was written in 1666 but whose characters are easily relatable to people of the present day.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B24D987-22F9-431C-A046-E74BC13556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6416" y="1927793"/>
            <a:ext cx="2407484" cy="384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16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78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7330"/>
            <a:ext cx="10515600" cy="5299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L’indicatif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Ceux qui est réel.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M. Gerson porte un nœud papillon.</a:t>
            </a:r>
          </a:p>
          <a:p>
            <a:pPr marL="0" indent="0">
              <a:buNone/>
            </a:pPr>
            <a:r>
              <a:rPr lang="fr-FR" dirty="0"/>
              <a:t>Tristan est assis dans la salle de classe.</a:t>
            </a:r>
          </a:p>
          <a:p>
            <a:pPr marL="0" indent="0">
              <a:buNone/>
            </a:pPr>
            <a:r>
              <a:rPr lang="fr-FR" dirty="0"/>
              <a:t>Nous sommes au Colorado.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9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subjonctif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 </a:t>
            </a:r>
            <a:r>
              <a:rPr lang="en-US" dirty="0" err="1"/>
              <a:t>peut</a:t>
            </a:r>
            <a:r>
              <a:rPr lang="en-US" dirty="0"/>
              <a:t> le disputer.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8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B5095-DEA5-40C0-B27B-A71F9A548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0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BF0C9-3C5B-42E1-B05B-90B80F39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3046"/>
            <a:ext cx="10515600" cy="57473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subjunctive is “triggered” by the use of a phrase which indicates a perceived need, an opinion, a command, a doubt, an emotion or a similar phrase which indicates that the what follows is not a simple fact.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Justin </a:t>
            </a:r>
            <a:r>
              <a:rPr lang="en-US" b="1" i="1" dirty="0" err="1">
                <a:solidFill>
                  <a:srgbClr val="FF0000"/>
                </a:solidFill>
              </a:rPr>
              <a:t>est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heureux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que </a:t>
            </a:r>
            <a:r>
              <a:rPr lang="en-US" dirty="0" err="1">
                <a:solidFill>
                  <a:srgbClr val="FF0000"/>
                </a:solidFill>
              </a:rPr>
              <a:t>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famille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soit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bonne santé.</a:t>
            </a:r>
          </a:p>
          <a:p>
            <a:pPr marL="0" indent="0">
              <a:buNone/>
            </a:pPr>
            <a:r>
              <a:rPr lang="en-US" dirty="0"/>
              <a:t>For the subjunctive to be correctly used there must be two clauses which have two different subjects.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Justin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 est heureux </a:t>
            </a:r>
            <a:r>
              <a:rPr lang="fr-FR" dirty="0">
                <a:solidFill>
                  <a:srgbClr val="FF0000"/>
                </a:solidFill>
              </a:rPr>
              <a:t>que </a:t>
            </a:r>
            <a:r>
              <a:rPr lang="fr-FR" b="1" dirty="0">
                <a:solidFill>
                  <a:srgbClr val="FF0000"/>
                </a:solidFill>
              </a:rPr>
              <a:t>sa famille </a:t>
            </a:r>
            <a:r>
              <a:rPr lang="fr-FR" dirty="0">
                <a:solidFill>
                  <a:srgbClr val="FF0000"/>
                </a:solidFill>
              </a:rPr>
              <a:t>soit en bonne santé.</a:t>
            </a:r>
          </a:p>
          <a:p>
            <a:pPr marL="0" indent="0">
              <a:buNone/>
            </a:pPr>
            <a:r>
              <a:rPr lang="en-US" dirty="0"/>
              <a:t>The “triggering clause” is in the indicative and the following clause, which is usually introduced by the preposition “que,” is in the subjunctive.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Justin est heureux </a:t>
            </a:r>
            <a:r>
              <a:rPr lang="fr-FR" dirty="0">
                <a:solidFill>
                  <a:srgbClr val="FF0000"/>
                </a:solidFill>
              </a:rPr>
              <a:t>que sa famille soit en bonne santé.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9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971B-90B8-446E-B8D5-1C3C24F86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12441-4602-4605-AD2B-D35029DA0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clause containing the “triggering phrase” and the subsequent clause have the same subject, the subsequent clause is introduced by “de” and the second verb is in the infinitive.</a:t>
            </a:r>
          </a:p>
          <a:p>
            <a:pPr marL="0" indent="0">
              <a:buNone/>
            </a:pPr>
            <a:r>
              <a:rPr lang="fr-FR" dirty="0"/>
              <a:t>Justin est heureux que Justin soit en bonne santé.</a:t>
            </a:r>
          </a:p>
          <a:p>
            <a:pPr marL="0" indent="0">
              <a:buNone/>
            </a:pPr>
            <a:r>
              <a:rPr lang="fr-FR" strike="sngStrike" dirty="0"/>
              <a:t>Justin est heureux que Justin soit en bonne santé.</a:t>
            </a:r>
          </a:p>
          <a:p>
            <a:pPr marL="0" indent="0">
              <a:buNone/>
            </a:pPr>
            <a:r>
              <a:rPr lang="fr-FR" dirty="0"/>
              <a:t>Justin est heureux d’être en bonne santé.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3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faut</a:t>
            </a:r>
            <a:r>
              <a:rPr lang="en-US" dirty="0"/>
              <a:t> que Sarah _</a:t>
            </a:r>
            <a:r>
              <a:rPr lang="en-US" u="sng" dirty="0"/>
              <a:t>(</a:t>
            </a:r>
            <a:r>
              <a:rPr lang="en-US" u="sng" dirty="0" err="1"/>
              <a:t>subjonctif</a:t>
            </a:r>
            <a:r>
              <a:rPr lang="en-US" u="sng" dirty="0"/>
              <a:t>)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légumes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4814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44832</TotalTime>
  <Words>778</Words>
  <Application>Microsoft Office PowerPoint</Application>
  <PresentationFormat>Widescreen</PresentationFormat>
  <Paragraphs>142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 Bonjour!</vt:lpstr>
      <vt:lpstr>  Travail de cloche </vt:lpstr>
      <vt:lpstr> Bonjour!</vt:lpstr>
      <vt:lpstr>Le Misanthrope is a play by Molière which was written in 1666 but whose characters are easily relatable to people of the present day.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530</cp:revision>
  <cp:lastPrinted>2020-03-09T20:07:33Z</cp:lastPrinted>
  <dcterms:created xsi:type="dcterms:W3CDTF">2016-10-03T16:25:09Z</dcterms:created>
  <dcterms:modified xsi:type="dcterms:W3CDTF">2023-03-05T20:20:09Z</dcterms:modified>
</cp:coreProperties>
</file>