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353" r:id="rId2"/>
    <p:sldId id="331" r:id="rId3"/>
    <p:sldId id="272" r:id="rId4"/>
    <p:sldId id="261" r:id="rId5"/>
    <p:sldId id="359" r:id="rId6"/>
    <p:sldId id="360" r:id="rId7"/>
    <p:sldId id="355" r:id="rId8"/>
    <p:sldId id="349" r:id="rId9"/>
    <p:sldId id="354" r:id="rId10"/>
    <p:sldId id="357" r:id="rId11"/>
    <p:sldId id="361" r:id="rId12"/>
    <p:sldId id="352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53"/>
            <p14:sldId id="331"/>
            <p14:sldId id="272"/>
            <p14:sldId id="261"/>
            <p14:sldId id="359"/>
            <p14:sldId id="360"/>
            <p14:sldId id="355"/>
            <p14:sldId id="349"/>
            <p14:sldId id="354"/>
            <p14:sldId id="357"/>
            <p14:sldId id="36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EFDBB-BC4E-4CE8-A13B-8A5D1A074A7A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EFBBA-9563-406A-9799-3CBFA516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S’il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plait,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rendez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devoirs.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turn in your homework.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masculine noun and a feminine noun with the appropriate definite article. This does not require a complete sentence.</a:t>
            </a:r>
          </a:p>
        </p:txBody>
      </p:sp>
    </p:spTree>
    <p:extLst>
      <p:ext uri="{BB962C8B-B14F-4D97-AF65-F5344CB8AC3E}">
        <p14:creationId xmlns:p14="http://schemas.microsoft.com/office/powerpoint/2010/main" val="1392569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80440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713C-C1BC-4C42-A62D-F62773B5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53910-3AC0-4BA8-A2E9-6AAB5BA9F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definite articles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indefinite articles</a:t>
            </a:r>
          </a:p>
        </p:txBody>
      </p:sp>
    </p:spTree>
    <p:extLst>
      <p:ext uri="{BB962C8B-B14F-4D97-AF65-F5344CB8AC3E}">
        <p14:creationId xmlns:p14="http://schemas.microsoft.com/office/powerpoint/2010/main" val="1847417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Combien d’élèves y a-t-il dans notre classe de français?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  <a:br>
              <a:rPr lang="en-US" b="1" dirty="0"/>
            </a:br>
            <a:r>
              <a:rPr lang="en-US" sz="2800" b="1" dirty="0"/>
              <a:t>Lesson 4: </a:t>
            </a:r>
            <a:r>
              <a:rPr lang="en-US" sz="2800" b="1" dirty="0" err="1"/>
              <a:t>D’Accord</a:t>
            </a:r>
            <a:r>
              <a:rPr lang="en-US" sz="2800" b="1" dirty="0"/>
              <a:t> pp. </a:t>
            </a:r>
            <a:r>
              <a:rPr lang="en-US" sz="2800" b="1"/>
              <a:t>10, 11, 14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jeudi, le vingt-cinq 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noms</a:t>
            </a:r>
          </a:p>
          <a:p>
            <a:pPr marL="0" indent="0" algn="ctr">
              <a:buNone/>
            </a:pPr>
            <a:r>
              <a:rPr lang="fr-FR" dirty="0"/>
              <a:t>les articles</a:t>
            </a:r>
          </a:p>
          <a:p>
            <a:pPr marL="0" indent="0" algn="ctr">
              <a:buNone/>
            </a:pPr>
            <a:r>
              <a:rPr lang="fr-FR" dirty="0"/>
              <a:t>le genre des noms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learn</a:t>
            </a:r>
            <a:r>
              <a:rPr lang="fr-FR" dirty="0"/>
              <a:t> the importance of </a:t>
            </a:r>
            <a:r>
              <a:rPr lang="fr-FR" dirty="0" err="1"/>
              <a:t>gender</a:t>
            </a:r>
            <a:r>
              <a:rPr lang="fr-FR" dirty="0"/>
              <a:t> in French </a:t>
            </a:r>
            <a:r>
              <a:rPr lang="fr-FR" dirty="0" err="1"/>
              <a:t>vocabulary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05A5-A018-416A-ACD0-DE779B16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The independent francophone nation of Vanuatu, formerly the Condominium of the New </a:t>
            </a:r>
            <a:r>
              <a:rPr lang="en-US" sz="2400" b="1" dirty="0" err="1"/>
              <a:t>Hebridies</a:t>
            </a:r>
            <a:r>
              <a:rPr lang="en-US" sz="2400" b="1" dirty="0"/>
              <a:t>, is one of the worlds largest producers of manganese.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2930F62-71FE-434E-A654-232A6236B9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5461" y="2254906"/>
            <a:ext cx="3476625" cy="33337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2D69FF-1698-4986-85DD-3B8E12D7D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2970" y="2266053"/>
            <a:ext cx="3389244" cy="338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41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CE54B-B651-4A01-81C3-8D56B0C56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B7250-73A7-496D-830D-254F46467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096"/>
            <a:ext cx="10515600" cy="52128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noun</a:t>
            </a:r>
          </a:p>
          <a:p>
            <a:pPr marL="0" indent="0">
              <a:buNone/>
            </a:pPr>
            <a:r>
              <a:rPr lang="en-US" dirty="0"/>
              <a:t>A person</a:t>
            </a:r>
          </a:p>
          <a:p>
            <a:pPr marL="0" indent="0">
              <a:buNone/>
            </a:pPr>
            <a:r>
              <a:rPr lang="en-US" dirty="0"/>
              <a:t>A place</a:t>
            </a:r>
          </a:p>
          <a:p>
            <a:pPr marL="0" indent="0">
              <a:buNone/>
            </a:pPr>
            <a:r>
              <a:rPr lang="en-US" dirty="0"/>
              <a:t>A thing</a:t>
            </a:r>
          </a:p>
          <a:p>
            <a:pPr marL="0" indent="0">
              <a:buNone/>
            </a:pPr>
            <a:r>
              <a:rPr lang="en-US" dirty="0"/>
              <a:t>A concept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French, nouns are gendered: i.e. they are referred to as being male or female. The assignment of nouns as being male or female is not based on any association with men or women except for a person’s name and words which describe familial relationships such as aunt or grandfather.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2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le, la, l’,  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un, </a:t>
            </a:r>
            <a:r>
              <a:rPr lang="en-US" dirty="0" err="1"/>
              <a:t>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7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2108"/>
            <a:ext cx="10515600" cy="50648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	un			11   </a:t>
            </a:r>
            <a:r>
              <a:rPr lang="en-US" dirty="0" err="1"/>
              <a:t>onze</a:t>
            </a:r>
            <a:r>
              <a:rPr lang="en-US" dirty="0"/>
              <a:t>		21  vingt-et-un</a:t>
            </a:r>
          </a:p>
          <a:p>
            <a:pPr marL="0" indent="0">
              <a:buNone/>
            </a:pPr>
            <a:r>
              <a:rPr lang="en-US" dirty="0"/>
              <a:t>2	deux			12   </a:t>
            </a:r>
            <a:r>
              <a:rPr lang="en-US" dirty="0" err="1"/>
              <a:t>douze</a:t>
            </a:r>
            <a:r>
              <a:rPr lang="en-US" dirty="0"/>
              <a:t>		22  </a:t>
            </a:r>
            <a:r>
              <a:rPr lang="en-US" dirty="0" err="1"/>
              <a:t>vingt</a:t>
            </a:r>
            <a:r>
              <a:rPr lang="en-US" dirty="0"/>
              <a:t>-deux	</a:t>
            </a:r>
          </a:p>
          <a:p>
            <a:pPr marL="0" indent="0">
              <a:buNone/>
            </a:pPr>
            <a:r>
              <a:rPr lang="en-US" dirty="0"/>
              <a:t>3	trois			13   </a:t>
            </a:r>
            <a:r>
              <a:rPr lang="en-US" dirty="0" err="1"/>
              <a:t>treize</a:t>
            </a:r>
            <a:r>
              <a:rPr lang="en-US" dirty="0"/>
              <a:t>		23  </a:t>
            </a:r>
            <a:r>
              <a:rPr lang="en-US" dirty="0" err="1"/>
              <a:t>vingt</a:t>
            </a:r>
            <a:r>
              <a:rPr lang="en-US" dirty="0"/>
              <a:t>-trois</a:t>
            </a:r>
          </a:p>
          <a:p>
            <a:pPr marL="0" indent="0">
              <a:buNone/>
            </a:pPr>
            <a:r>
              <a:rPr lang="en-US" dirty="0"/>
              <a:t>4	</a:t>
            </a:r>
            <a:r>
              <a:rPr lang="en-US" dirty="0" err="1"/>
              <a:t>quatre</a:t>
            </a:r>
            <a:r>
              <a:rPr lang="en-US" dirty="0"/>
              <a:t>		14   quatorze	24  </a:t>
            </a:r>
            <a:r>
              <a:rPr lang="en-US" dirty="0" err="1"/>
              <a:t>vingt-quatre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	cinq			15   </a:t>
            </a:r>
            <a:r>
              <a:rPr lang="en-US" dirty="0" err="1"/>
              <a:t>quinze</a:t>
            </a:r>
            <a:r>
              <a:rPr lang="en-US" dirty="0"/>
              <a:t>		25  </a:t>
            </a:r>
            <a:r>
              <a:rPr lang="en-US" dirty="0" err="1"/>
              <a:t>vingt</a:t>
            </a:r>
            <a:r>
              <a:rPr lang="en-US" dirty="0"/>
              <a:t>-cinq</a:t>
            </a:r>
          </a:p>
          <a:p>
            <a:pPr marL="514350" indent="-514350">
              <a:buAutoNum type="arabicPlain" startAt="6"/>
            </a:pPr>
            <a:r>
              <a:rPr lang="en-US" dirty="0"/>
              <a:t>    six			16   seize		26  </a:t>
            </a:r>
            <a:r>
              <a:rPr lang="en-US" dirty="0" err="1"/>
              <a:t>vingt</a:t>
            </a:r>
            <a:r>
              <a:rPr lang="en-US" dirty="0"/>
              <a:t>-six</a:t>
            </a:r>
          </a:p>
          <a:p>
            <a:pPr marL="514350" indent="-514350">
              <a:buAutoNum type="arabicPlain" startAt="6"/>
            </a:pPr>
            <a:r>
              <a:rPr lang="en-US" dirty="0"/>
              <a:t>    sept			17   dix-sept		27  </a:t>
            </a:r>
            <a:r>
              <a:rPr lang="en-US" dirty="0" err="1"/>
              <a:t>vingt</a:t>
            </a:r>
            <a:r>
              <a:rPr lang="en-US" dirty="0"/>
              <a:t>-sept	</a:t>
            </a:r>
          </a:p>
          <a:p>
            <a:pPr marL="514350" indent="-514350">
              <a:buAutoNum type="arabicPlain" startAt="6"/>
            </a:pPr>
            <a:r>
              <a:rPr lang="en-US" dirty="0"/>
              <a:t>    </a:t>
            </a:r>
            <a:r>
              <a:rPr lang="en-US" dirty="0" err="1"/>
              <a:t>huit</a:t>
            </a:r>
            <a:r>
              <a:rPr lang="en-US" dirty="0"/>
              <a:t>			18   dix-</a:t>
            </a:r>
            <a:r>
              <a:rPr lang="en-US" dirty="0" err="1"/>
              <a:t>huit</a:t>
            </a:r>
            <a:r>
              <a:rPr lang="en-US" dirty="0"/>
              <a:t>		28  </a:t>
            </a:r>
            <a:r>
              <a:rPr lang="en-US" dirty="0" err="1"/>
              <a:t>vingt-huit</a:t>
            </a:r>
            <a:endParaRPr lang="en-US" dirty="0"/>
          </a:p>
          <a:p>
            <a:pPr marL="514350" indent="-514350">
              <a:buAutoNum type="arabicPlain" startAt="6"/>
            </a:pPr>
            <a:r>
              <a:rPr lang="en-US" dirty="0"/>
              <a:t>    </a:t>
            </a:r>
            <a:r>
              <a:rPr lang="en-US" dirty="0" err="1"/>
              <a:t>neuf</a:t>
            </a:r>
            <a:r>
              <a:rPr lang="en-US" dirty="0"/>
              <a:t>			19   dix-</a:t>
            </a:r>
            <a:r>
              <a:rPr lang="en-US" dirty="0" err="1"/>
              <a:t>neuf</a:t>
            </a:r>
            <a:r>
              <a:rPr lang="en-US" dirty="0"/>
              <a:t>		29  </a:t>
            </a:r>
            <a:r>
              <a:rPr lang="en-US" dirty="0" err="1"/>
              <a:t>vingt-neuf</a:t>
            </a:r>
            <a:endParaRPr lang="en-US" dirty="0"/>
          </a:p>
          <a:p>
            <a:pPr marL="514350" indent="-514350">
              <a:buAutoNum type="arabicPlain" startAt="6"/>
            </a:pPr>
            <a:r>
              <a:rPr lang="en-US" dirty="0"/>
              <a:t>    dix			20   </a:t>
            </a:r>
            <a:r>
              <a:rPr lang="en-US" dirty="0" err="1"/>
              <a:t>vingt</a:t>
            </a:r>
            <a:r>
              <a:rPr lang="en-US" dirty="0"/>
              <a:t>		30  </a:t>
            </a:r>
            <a:r>
              <a:rPr lang="en-US" dirty="0" err="1"/>
              <a:t>trente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pense</a:t>
            </a:r>
            <a:r>
              <a:rPr lang="en-US" dirty="0"/>
              <a:t> d’un </a:t>
            </a:r>
            <a:r>
              <a:rPr lang="en-US" dirty="0" err="1"/>
              <a:t>chiffre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moins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plus</a:t>
            </a:r>
          </a:p>
        </p:txBody>
      </p:sp>
    </p:spTree>
    <p:extLst>
      <p:ext uri="{BB962C8B-B14F-4D97-AF65-F5344CB8AC3E}">
        <p14:creationId xmlns:p14="http://schemas.microsoft.com/office/powerpoint/2010/main" val="1805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34772</TotalTime>
  <Words>344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S’il vous plait, rendez vos devoirs. Please turn in your homework.</vt:lpstr>
      <vt:lpstr>Bonjour! Lesson 4: D’Accord pp. 10, 11, 14</vt:lpstr>
      <vt:lpstr>Pourquoi tombons-nous?</vt:lpstr>
      <vt:lpstr>PowerPoint Presentation</vt:lpstr>
      <vt:lpstr>The independent francophone nation of Vanuatu, formerly the Condominium of the New Hebridies, is one of the worlds largest producers of manganese.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364</cp:revision>
  <cp:lastPrinted>2018-08-30T15:24:14Z</cp:lastPrinted>
  <dcterms:created xsi:type="dcterms:W3CDTF">2016-10-03T16:25:09Z</dcterms:created>
  <dcterms:modified xsi:type="dcterms:W3CDTF">2022-08-24T18:51:14Z</dcterms:modified>
</cp:coreProperties>
</file>