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1" r:id="rId2"/>
    <p:sldId id="439" r:id="rId3"/>
    <p:sldId id="500" r:id="rId4"/>
    <p:sldId id="440" r:id="rId5"/>
    <p:sldId id="444" r:id="rId6"/>
    <p:sldId id="437" r:id="rId7"/>
    <p:sldId id="438" r:id="rId8"/>
    <p:sldId id="497" r:id="rId9"/>
    <p:sldId id="498" r:id="rId10"/>
    <p:sldId id="499" r:id="rId11"/>
    <p:sldId id="443" r:id="rId12"/>
    <p:sldId id="442" r:id="rId13"/>
    <p:sldId id="43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9"/>
            <p14:sldId id="500"/>
            <p14:sldId id="440"/>
            <p14:sldId id="444"/>
            <p14:sldId id="437"/>
            <p14:sldId id="438"/>
            <p14:sldId id="497"/>
            <p14:sldId id="498"/>
            <p14:sldId id="499"/>
            <p14:sldId id="443"/>
            <p14:sldId id="442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4:37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9 2880 0 0,'-13'-5'0'0'0,"8"1"128"0"0,1 4-128 0 0,0 0 0 0 0,-1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9:10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9928 0 0,'0'0'210'0'0,"0"0"94"0"0,-2 1 223 0 0,2-1-236 0 0,-9 12 137 0 0,4-7 3874 0 0,5-5-4724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4:37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4056 0 0,'0'0'117'0'0,"-1"0"-2"0"0,-47 9-1303 0 0,42-9 932 0 0,5 0-28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4:38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68 2760 0 0,'0'0'135'0'0,"-2"1"61"0"0,-9-5-159 0 0,6-27-1434 0 0,5 30 1422 0 0,-3-1 12 0 0,2 2 87 0 0,1 0 15 0 0,0 0-3 0 0,4-20 53 0 0,-4 9-178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4:38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2904 0 0,'0'0'117'0'0,"-2"1"-53"0"0,-16 18-717 0 0,13-12 653 0 0,2 1 0 0 0,1 0-11 0 0,-1 0-42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4:40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 2704 0 0,'-5'10'247'0'0,"-55"64"1098"0"0,36-29-1322 0 0,23-43 97 0 0,1-2 50 0 0,1 1-135 0 0,0 1 1 0 0,0 0-1 0 0,-1-1 0 0 0,1 1 0 0 0,0 0 1 0 0,0-1-1 0 0,0 1 0 0 0,1-1 0 0 0,-1 0 1 0 0,0 1-1 0 0,0-1 0 0 0,1 0 0 0 0,-1 0 1 0 0,1 1-1 0 0,-1-1 0 0 0,1 0 0 0 0,0-1 1 0 0,-1 1-1 0 0,1 0 0 0 0,0 0 0 0 0,-1-1 1 0 0,2 1-36 0 0,9 5-34 0 0,5-1-245 0 0,-8-2 127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5:40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6780 4072 7712 0 0,'0'0'174'0'0,"0"0"29"0"0,0 0 12 0 0,5 9 1277 0 0,14 12 3616 0 0,-17-20-4596 0 0,14 14 1886 0 0,-15-14-2197 0 0,1 0-14 0 0,29 35 313 0 0,-17-24-427 0 0,-6 10 5 0 0,-8-21-12 0 0,0-1-2 0 0,0 0 7 0 0,0 0 24 0 0,0 0-6 0 0,0 0-8 0 0,0 0-1 0 0,0 0 0 0 0,0 0 0 0 0,0 0 0 0 0,0 0-25 0 0,0 0-103 0 0,0 0-35 0 0,1-1-10 0 0,2-4 17 0 0,-2 2-12 0 0,-5-14-7 0 0,3 14 47 0 0,1-5 36 0 0,-6-5 12 0 0,1-5 0 0 0,1-5 0 0 0,3-13-213 0 0,6-2 202 0 0,7 0-181 0 0,9 15-448 0 0,17 39 564 0 0,-32-12 35 0 0,67 71 126 0 0,-24-5-196 0 0,-29-35 105 0 0,-11-15 133 0 0,-14 3 179 0 0,4-20-226 0 0,-1 2-6 0 0,0-2 0 0 0,-1 3-71 0 0,2-4-56 0 0,-2 3 29 0 0,2 12-3921 0 0,1-17 3021 0 0</inkml:trace>
  <inkml:trace contextRef="#ctx0" brushRef="#br0" timeOffset="2313.799">1 1304 4120 0 0,'0'-11'80'0'0,"4"3"40"0"0,-4 0-120 0 0,4 0 0 0 0,1 5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6:43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14592 0 0,'0'0'608'0'0,"0"0"-480"0"0,0 0-128 0 0,0 0 0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7:13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12632 0 0,'-8'4'256'0'0,"0"-4"80"0"0,8 0-272 0 0,0 0-64 0 0,0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14T15:58:48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54 11328 0 0,'0'0'232'0'0,"0"0"64"0"0,-4-3-232 0 0,4 3-64 0 0,-5-9 0 0 0,5 2 0 0 0,-4-5 176 0 0,4 1 24 0 0,0-1 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11.png"/><Relationship Id="rId18" Type="http://schemas.openxmlformats.org/officeDocument/2006/relationships/customXml" Target="../ink/ink7.xml"/><Relationship Id="rId7" Type="http://schemas.openxmlformats.org/officeDocument/2006/relationships/image" Target="../media/image8.png"/><Relationship Id="rId12" Type="http://schemas.openxmlformats.org/officeDocument/2006/relationships/customXml" Target="../ink/ink4.xml"/><Relationship Id="rId17" Type="http://schemas.openxmlformats.org/officeDocument/2006/relationships/image" Target="../media/image13.png"/><Relationship Id="rId71" Type="http://schemas.openxmlformats.org/officeDocument/2006/relationships/image" Target="../media/image40.png"/><Relationship Id="rId2" Type="http://schemas.openxmlformats.org/officeDocument/2006/relationships/customXml" Target="../ink/ink1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32" Type="http://schemas.openxmlformats.org/officeDocument/2006/relationships/customXml" Target="../ink/ink8.xml"/><Relationship Id="rId15" Type="http://schemas.openxmlformats.org/officeDocument/2006/relationships/image" Target="../media/image12.png"/><Relationship Id="rId10" Type="http://schemas.openxmlformats.org/officeDocument/2006/relationships/customXml" Target="../ink/ink3.xml"/><Relationship Id="rId31" Type="http://schemas.openxmlformats.org/officeDocument/2006/relationships/image" Target="../media/image20.png"/><Relationship Id="rId9" Type="http://schemas.openxmlformats.org/officeDocument/2006/relationships/image" Target="../media/image9.png"/><Relationship Id="rId1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ustomXml" Target="../ink/ink9.xml"/><Relationship Id="rId41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10" Type="http://schemas.openxmlformats.org/officeDocument/2006/relationships/customXml" Target="../ink/ink10.xml"/><Relationship Id="rId9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D8A9-5B4E-4B5E-A490-7D387D21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0536E3-8B15-4ED1-9EF6-052614F9A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279" y="1958009"/>
            <a:ext cx="7099378" cy="39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7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9D2C-C81A-4439-A100-25BC97DC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A5CDD-4AD0-4289-B450-841B1216C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place de </a:t>
            </a:r>
            <a:r>
              <a:rPr lang="en-US" dirty="0" err="1"/>
              <a:t>grève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1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19E0-6902-4BDF-ACC8-F11A636F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85D9-CE38-4475-9B8C-2927984D5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3863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Traduisez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: The mother makes her children eat their vegetables. The children would make the dog eat them if their mother left the kitchen.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830CF1-B951-4B7F-BC1F-2E97E914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F6DDA-9CDD-47CB-863B-649E871D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Voulez-vous que la cathédrale de Notre Dame de Paris soit restauré précisément comme elle était avant l’incendie d’avril 2019, ou pensez vous qu’il vaut mieux d’ajouter des détails du vingt-et-unième siècle? Pourquoi?</a:t>
            </a:r>
          </a:p>
        </p:txBody>
      </p:sp>
    </p:spTree>
    <p:extLst>
      <p:ext uri="{BB962C8B-B14F-4D97-AF65-F5344CB8AC3E}">
        <p14:creationId xmlns:p14="http://schemas.microsoft.com/office/powerpoint/2010/main" val="17679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</a:t>
            </a:r>
            <a:r>
              <a:rPr lang="fr-FR"/>
              <a:t>le dix-sept </a:t>
            </a:r>
            <a:r>
              <a:rPr lang="fr-FR" dirty="0"/>
              <a:t>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AD05-54A6-44FC-9C38-5D9BFEF9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Avenue /Boulevard / Rue Victor Hugo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fifteenth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France.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02E1-F746-433D-89A9-1504373C0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A3F561-550E-4F83-8512-E05FAD271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768" y="2057665"/>
            <a:ext cx="3367585" cy="40747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E7ED3E-D06B-40AA-8DD1-A2925E01D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392" y="2057666"/>
            <a:ext cx="5600545" cy="372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869-3E4F-433B-8BA8-F394A699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797F-BBC2-4E19-AA81-21CBAD9A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cuisine le </a:t>
            </a:r>
            <a:r>
              <a:rPr lang="en-US" dirty="0" err="1"/>
              <a:t>dîner</a:t>
            </a:r>
            <a:r>
              <a:rPr lang="en-US" dirty="0"/>
              <a:t> chez </a:t>
            </a:r>
            <a:r>
              <a:rPr lang="en-US" dirty="0" err="1"/>
              <a:t>moi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Louis XIV cuisine le diner au chateau de Versailles.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roi</a:t>
            </a:r>
            <a:r>
              <a:rPr lang="en-US" dirty="0"/>
              <a:t> fait </a:t>
            </a:r>
            <a:r>
              <a:rPr lang="en-US" dirty="0" err="1"/>
              <a:t>cuisiner</a:t>
            </a:r>
            <a:r>
              <a:rPr lang="en-US" dirty="0"/>
              <a:t> le </a:t>
            </a:r>
            <a:r>
              <a:rPr lang="en-US" dirty="0" err="1"/>
              <a:t>dîner</a:t>
            </a:r>
            <a:r>
              <a:rPr lang="en-US" dirty="0"/>
              <a:t> chez </a:t>
            </a:r>
            <a:r>
              <a:rPr lang="en-US" dirty="0" err="1"/>
              <a:t>lui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roi</a:t>
            </a:r>
            <a:r>
              <a:rPr lang="en-US" dirty="0"/>
              <a:t> fait </a:t>
            </a:r>
            <a:r>
              <a:rPr lang="en-US" dirty="0" err="1"/>
              <a:t>cuisiner</a:t>
            </a:r>
            <a:r>
              <a:rPr lang="en-US" dirty="0"/>
              <a:t> le diner chez </a:t>
            </a:r>
            <a:r>
              <a:rPr lang="en-US" dirty="0" err="1"/>
              <a:t>lui</a:t>
            </a:r>
            <a:r>
              <a:rPr lang="en-US" dirty="0"/>
              <a:t>. </a:t>
            </a:r>
            <a:r>
              <a:rPr lang="en-US" dirty="0" err="1"/>
              <a:t>C’est</a:t>
            </a:r>
            <a:r>
              <a:rPr lang="en-US" dirty="0"/>
              <a:t> “le faire </a:t>
            </a:r>
            <a:r>
              <a:rPr lang="en-US" dirty="0" err="1"/>
              <a:t>causatif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945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“faire </a:t>
            </a:r>
            <a:r>
              <a:rPr lang="en-US" sz="2800" b="1" dirty="0" err="1"/>
              <a:t>causatif</a:t>
            </a:r>
            <a:r>
              <a:rPr lang="en-US" sz="2800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ajoute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conjuguée</a:t>
            </a:r>
            <a:r>
              <a:rPr lang="en-US" dirty="0"/>
              <a:t> de faire à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ferons</a:t>
            </a:r>
            <a:r>
              <a:rPr lang="en-US" dirty="0"/>
              <a:t> </a:t>
            </a:r>
            <a:r>
              <a:rPr lang="en-US" dirty="0" err="1"/>
              <a:t>cuire</a:t>
            </a:r>
            <a:r>
              <a:rPr lang="en-US" dirty="0"/>
              <a:t> un gateau pour </a:t>
            </a:r>
            <a:r>
              <a:rPr lang="en-US" dirty="0" err="1"/>
              <a:t>l’anniversiare</a:t>
            </a:r>
            <a:r>
              <a:rPr lang="en-US" dirty="0"/>
              <a:t> de Suzanne.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ferons</a:t>
            </a:r>
            <a:r>
              <a:rPr lang="en-US" dirty="0"/>
              <a:t> </a:t>
            </a:r>
            <a:r>
              <a:rPr lang="en-US" dirty="0" err="1"/>
              <a:t>cuire</a:t>
            </a:r>
            <a:r>
              <a:rPr lang="en-US" dirty="0"/>
              <a:t> un gateau pour </a:t>
            </a:r>
            <a:r>
              <a:rPr lang="en-US" dirty="0" err="1"/>
              <a:t>l’anniversaire</a:t>
            </a:r>
            <a:r>
              <a:rPr lang="en-US" dirty="0"/>
              <a:t> de Suzanne par Léon.</a:t>
            </a:r>
          </a:p>
          <a:p>
            <a:pPr marL="0" indent="0">
              <a:buNone/>
            </a:pPr>
            <a:r>
              <a:rPr lang="en-US" dirty="0"/>
              <a:t>Les phrases </a:t>
            </a:r>
            <a:r>
              <a:rPr lang="en-US" dirty="0" err="1"/>
              <a:t>suivent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la </a:t>
            </a:r>
            <a:r>
              <a:rPr lang="en-US" dirty="0" err="1"/>
              <a:t>forme</a:t>
            </a:r>
            <a:r>
              <a:rPr lang="en-US" dirty="0"/>
              <a:t> “</a:t>
            </a:r>
            <a:r>
              <a:rPr lang="en-US" dirty="0" err="1"/>
              <a:t>sujet</a:t>
            </a:r>
            <a:r>
              <a:rPr lang="en-US" dirty="0"/>
              <a:t>, faire, </a:t>
            </a:r>
            <a:r>
              <a:rPr lang="en-US" dirty="0" err="1"/>
              <a:t>infinitif</a:t>
            </a:r>
            <a:r>
              <a:rPr lang="en-US" dirty="0"/>
              <a:t>, </a:t>
            </a:r>
            <a:r>
              <a:rPr lang="en-US" dirty="0" err="1"/>
              <a:t>receveur</a:t>
            </a:r>
            <a:r>
              <a:rPr lang="en-US" dirty="0"/>
              <a:t>, agent.</a:t>
            </a:r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changer les </a:t>
            </a:r>
            <a:r>
              <a:rPr lang="en-US" dirty="0" err="1"/>
              <a:t>noms</a:t>
            </a:r>
            <a:r>
              <a:rPr lang="en-US" dirty="0"/>
              <a:t> du </a:t>
            </a:r>
            <a:r>
              <a:rPr lang="en-US" dirty="0" err="1"/>
              <a:t>receveur</a:t>
            </a:r>
            <a:r>
              <a:rPr lang="en-US" dirty="0"/>
              <a:t> et de </a:t>
            </a:r>
            <a:r>
              <a:rPr lang="en-US" dirty="0" err="1"/>
              <a:t>l’agent</a:t>
            </a:r>
            <a:r>
              <a:rPr lang="en-US" dirty="0"/>
              <a:t> avec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pronoms</a:t>
            </a:r>
            <a:r>
              <a:rPr lang="en-US" dirty="0"/>
              <a:t>, le </a:t>
            </a:r>
            <a:r>
              <a:rPr lang="en-US" dirty="0" err="1"/>
              <a:t>receveur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COD et </a:t>
            </a:r>
            <a:r>
              <a:rPr lang="en-US" dirty="0" err="1"/>
              <a:t>l’agent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COI.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fais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de la </a:t>
            </a:r>
            <a:r>
              <a:rPr lang="en-US" dirty="0" err="1"/>
              <a:t>nourriture</a:t>
            </a:r>
            <a:r>
              <a:rPr lang="en-US" dirty="0"/>
              <a:t> par Madeleine.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fais</a:t>
            </a:r>
            <a:r>
              <a:rPr lang="en-US" dirty="0"/>
              <a:t> la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A437DBF-993B-40E9-9104-95F54AE39609}"/>
                  </a:ext>
                </a:extLst>
              </p14:cNvPr>
              <p14:cNvContentPartPr/>
              <p14:nvPr/>
            </p14:nvContentPartPr>
            <p14:xfrm>
              <a:off x="3295049" y="1338613"/>
              <a:ext cx="11160" cy="3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A437DBF-993B-40E9-9104-95F54AE3960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86049" y="1329613"/>
                <a:ext cx="2880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C60577A-8435-42F1-8A57-15E940C2661C}"/>
                  </a:ext>
                </a:extLst>
              </p14:cNvPr>
              <p14:cNvContentPartPr/>
              <p14:nvPr/>
            </p14:nvContentPartPr>
            <p14:xfrm>
              <a:off x="3229529" y="1350853"/>
              <a:ext cx="20880" cy="3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C60577A-8435-42F1-8A57-15E940C2661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20889" y="1342213"/>
                <a:ext cx="3852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2AB6A61-2420-4DEB-9267-FE64A16B604F}"/>
                  </a:ext>
                </a:extLst>
              </p14:cNvPr>
              <p14:cNvContentPartPr/>
              <p14:nvPr/>
            </p14:nvContentPartPr>
            <p14:xfrm>
              <a:off x="3198929" y="1315573"/>
              <a:ext cx="8280" cy="25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2AB6A61-2420-4DEB-9267-FE64A16B604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89929" y="1306573"/>
                <a:ext cx="2592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CEF52F7-3D7D-448F-976C-43FC0B146EEF}"/>
                  </a:ext>
                </a:extLst>
              </p14:cNvPr>
              <p14:cNvContentPartPr/>
              <p14:nvPr/>
            </p14:nvContentPartPr>
            <p14:xfrm>
              <a:off x="3209729" y="1265173"/>
              <a:ext cx="12240" cy="18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CEF52F7-3D7D-448F-976C-43FC0B146EE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01089" y="1256533"/>
                <a:ext cx="2988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A21B6C7-9F3C-47F0-BF81-41ECA9C9C7D1}"/>
                  </a:ext>
                </a:extLst>
              </p14:cNvPr>
              <p14:cNvContentPartPr/>
              <p14:nvPr/>
            </p14:nvContentPartPr>
            <p14:xfrm>
              <a:off x="4417889" y="1430773"/>
              <a:ext cx="32760" cy="626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A21B6C7-9F3C-47F0-BF81-41ECA9C9C7D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08889" y="1422133"/>
                <a:ext cx="5040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E2DEE8D3-609C-4C85-8B54-FFE7607E675F}"/>
                  </a:ext>
                </a:extLst>
              </p14:cNvPr>
              <p14:cNvContentPartPr/>
              <p14:nvPr/>
            </p14:nvContentPartPr>
            <p14:xfrm>
              <a:off x="9676205" y="148813"/>
              <a:ext cx="2554200" cy="107424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E2DEE8D3-609C-4C85-8B54-FFE7607E675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667565" y="-315227"/>
                <a:ext cx="2766600" cy="23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937CF835-AAD2-4285-8F87-E2950D218F52}"/>
                  </a:ext>
                </a:extLst>
              </p14:cNvPr>
              <p14:cNvContentPartPr/>
              <p14:nvPr/>
            </p14:nvContentPartPr>
            <p14:xfrm>
              <a:off x="3907925" y="4981265"/>
              <a:ext cx="360" cy="36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937CF835-AAD2-4285-8F87-E2950D218F5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98925" y="497262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43676E67-B7DB-44B3-AE75-DAAFB2A76990}"/>
                  </a:ext>
                </a:extLst>
              </p14:cNvPr>
              <p14:cNvContentPartPr/>
              <p14:nvPr/>
            </p14:nvContentPartPr>
            <p14:xfrm>
              <a:off x="7802405" y="5590025"/>
              <a:ext cx="6120" cy="18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43676E67-B7DB-44B3-AE75-DAAFB2A7699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793765" y="5581385"/>
                <a:ext cx="2376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22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l’Académie</a:t>
            </a:r>
            <a:r>
              <a:rPr lang="en-US" dirty="0"/>
              <a:t>, 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utiliser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“par” </a:t>
            </a:r>
            <a:r>
              <a:rPr lang="en-US" dirty="0" err="1"/>
              <a:t>soit</a:t>
            </a:r>
            <a:r>
              <a:rPr lang="en-US" dirty="0"/>
              <a:t>  “à” avec </a:t>
            </a:r>
            <a:r>
              <a:rPr lang="en-US" dirty="0" err="1"/>
              <a:t>l’agent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Donc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Pierre et Bertrand font lire le </a:t>
            </a:r>
            <a:r>
              <a:rPr lang="en-US" dirty="0" err="1"/>
              <a:t>contrat</a:t>
            </a:r>
            <a:r>
              <a:rPr lang="en-US" dirty="0"/>
              <a:t> par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avocats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Pierre et Bertrand font lire le contrat à leurs avocats.</a:t>
            </a:r>
          </a:p>
          <a:p>
            <a:pPr marL="0" indent="0">
              <a:buNone/>
            </a:pPr>
            <a:r>
              <a:rPr lang="fr-FR" dirty="0"/>
              <a:t>Pierre et Bertrand ont fait travailler leurs domestiques.</a:t>
            </a:r>
          </a:p>
          <a:p>
            <a:pPr marL="0" indent="0">
              <a:buNone/>
            </a:pPr>
            <a:r>
              <a:rPr lang="fr-FR" dirty="0"/>
              <a:t>Pierre et Bertrand avaient fait hacher des avocats par le sous-chef, et comme toujours, tous les invités ont adoré le guacamole.</a:t>
            </a:r>
          </a:p>
          <a:p>
            <a:pPr marL="0" indent="0">
              <a:buNone/>
            </a:pPr>
            <a:r>
              <a:rPr lang="fr-FR" dirty="0"/>
              <a:t>M. </a:t>
            </a:r>
            <a:r>
              <a:rPr lang="fr-FR" dirty="0" err="1"/>
              <a:t>Lunn</a:t>
            </a:r>
            <a:r>
              <a:rPr lang="fr-FR" dirty="0"/>
              <a:t> fera jouer rapidement la symphonie de Mozart par les musiciens au concert mercredi soir.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C415C86-1F7A-475E-B47F-3C33AB9E5486}"/>
                  </a:ext>
                </a:extLst>
              </p14:cNvPr>
              <p14:cNvContentPartPr/>
              <p14:nvPr/>
            </p14:nvContentPartPr>
            <p14:xfrm>
              <a:off x="3679889" y="1396573"/>
              <a:ext cx="5040" cy="19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C415C86-1F7A-475E-B47F-3C33AB9E548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71249" y="1387573"/>
                <a:ext cx="2268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F9C727BE-1879-4E4D-9ED0-E9608737CF4D}"/>
                  </a:ext>
                </a:extLst>
              </p14:cNvPr>
              <p14:cNvContentPartPr/>
              <p14:nvPr/>
            </p14:nvContentPartPr>
            <p14:xfrm>
              <a:off x="10067009" y="1569373"/>
              <a:ext cx="6120" cy="72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F9C727BE-1879-4E4D-9ED0-E9608737CF4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058369" y="1560733"/>
                <a:ext cx="2376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68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93D7-A312-48C6-BBBB-9B4705E3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03F2E-1CCF-4FD7-875E-625E8D59C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64617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A069-E6DC-48DD-9999-D23A470B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5641-FE45-4A2E-84D9-328B95C10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E858E-C321-44EF-A819-5200F856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719" y="2221396"/>
            <a:ext cx="3474554" cy="3474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922759-560C-4000-A695-EBC936584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435" y="2348842"/>
            <a:ext cx="2406654" cy="34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3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46163</TotalTime>
  <Words>338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Avenue /Boulevard / Rue Victor Hugo is the fifteenth most common name for a street in France.</vt:lpstr>
      <vt:lpstr>PowerPoint Presentation</vt:lpstr>
      <vt:lpstr>Le “faire causatif”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665</cp:revision>
  <cp:lastPrinted>2017-09-11T13:53:50Z</cp:lastPrinted>
  <dcterms:created xsi:type="dcterms:W3CDTF">2016-10-03T16:25:09Z</dcterms:created>
  <dcterms:modified xsi:type="dcterms:W3CDTF">2024-10-17T15:30:55Z</dcterms:modified>
</cp:coreProperties>
</file>