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8" r:id="rId2"/>
    <p:sldId id="356" r:id="rId3"/>
    <p:sldId id="331" r:id="rId4"/>
    <p:sldId id="353" r:id="rId5"/>
    <p:sldId id="373" r:id="rId6"/>
    <p:sldId id="364" r:id="rId7"/>
    <p:sldId id="360" r:id="rId8"/>
    <p:sldId id="361" r:id="rId9"/>
    <p:sldId id="362" r:id="rId10"/>
    <p:sldId id="371" r:id="rId11"/>
    <p:sldId id="372" r:id="rId12"/>
    <p:sldId id="349" r:id="rId13"/>
    <p:sldId id="351" r:id="rId14"/>
    <p:sldId id="350" r:id="rId15"/>
    <p:sldId id="354" r:id="rId16"/>
    <p:sldId id="348" r:id="rId17"/>
    <p:sldId id="355" r:id="rId18"/>
    <p:sldId id="35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368"/>
            <p14:sldId id="356"/>
            <p14:sldId id="331"/>
            <p14:sldId id="353"/>
            <p14:sldId id="373"/>
            <p14:sldId id="364"/>
            <p14:sldId id="360"/>
            <p14:sldId id="361"/>
            <p14:sldId id="362"/>
            <p14:sldId id="371"/>
            <p14:sldId id="372"/>
            <p14:sldId id="349"/>
            <p14:sldId id="351"/>
            <p14:sldId id="350"/>
            <p14:sldId id="354"/>
            <p14:sldId id="348"/>
            <p14:sldId id="355"/>
            <p14:sldId id="352"/>
          </p14:sldIdLst>
        </p14:section>
        <p14:section name="Untitled Section" id="{6B2FDA42-E83C-46BA-9F96-D3ED0EDCB642}">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64" y="2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1-06T20:06:59.588"/>
    </inkml:context>
    <inkml:brush xml:id="br0">
      <inkml:brushProperty name="width" value="0.05292" units="cm"/>
      <inkml:brushProperty name="height" value="0.05292" units="cm"/>
      <inkml:brushProperty name="color" value="#FF0000"/>
    </inkml:brush>
  </inkml:definitions>
  <inkml:trace contextRef="#ctx0" brushRef="#br0">12132 6408 978 0,'0'0'28'0,"-4"6"5"16,-3 0-33-16,4 6 0 0,-1-6 0 0,1 6 0 16,-1-6 51-16,4 2 3 0,0-2 1 0,-3 6 0 15,3 0-27-15,-4-6-4 0,4 5-2 0,-3 1 0 16,3 3 18-16,0-3 3 0,0 5 1 0,0-5 0 15,3 9-10-15,-3 2-2 0,4-5 0 0,-1 8 0 16,-3-2-8-16,4 2-3 0,-1 9 0 0,1-2 0 16,-1-4-5-16,1 9 0 0,3-2-1 0,-3 2 0 15,3 0-2-15,-4-3 0 0,4 4 0 0,-3-1 0 16,-1 3-5-16,1-3 0 0,-1 3-8 0,-3-2 12 16,4 2-4-16,-4-3 0 0,0 0-8 0,-4-3 12 15,4-2-3-15,-3 2-1 0,-4-3 0 0,3-11 0 16,1 8-8-16,-4-5 0 0,0-4 9 0,3 4-9 0,-3-6 10 15,3-1-2-15,-3 4-8 0,4 2 12 0,-4-11 8 0,0 6 0 16,3-9 1-16,-3 2 0 0,4-5-5 0,-1 0-2 0,4-6 0 16,-7 0 0-16,0 6-1 0,0-6 0 0,-4 0 0 0,1-6 0 15,-1 0-13-15,1-6 0 0,-1 7 0 0,-3-19 0 16,0 9 0-16,0-14 0 0,-4 5 0 16,0-2 0-16,1-6-32 15,-1 2-10-15,0-8-2 0,-3 3 0 0,0 8-29 16,4-8-7-16,-1 3 0 0,-3-7-1 0,7 10-67 0,-4-9-14 0</inkml:trace>
  <inkml:trace contextRef="#ctx0" brushRef="#br0" timeOffset="479.584">11804 6353 1102 0,'0'0'23'0,"0"0"5"0,0 0-28 0,0 0 0 0,0 0 0 0,0 0 0 15,0 0 30-15,0 0 1 0,3 5 0 0,5-5 0 16,-1 6 1-16,0-6 0 0,0 0 0 0,3 0 0 16,1 6-20-16,3-6-3 0,0 0-1 0,0 6 0 15,0-6-8-15,0 0 12 0,4 0-12 0,0 0 12 16,-1 0 0-16,-3 0 0 0,4 0 0 0,0 0 0 15,-1 0-12-15,-3 0 8 0,4 0-8 0,-4 0 8 16,4 6-8-16,3-6 0 0,0 6 0 0,-3-6-11 16,3 0 11-16,0 0 0 0,0 0 0 0,1 0 0 15,-5 0 0-15,4 0 0 0,-3 0 0 0,3 0 0 16,-3 3 0-16,3-3 8 0,0 0-8 0,0 0 0 16,0 0 0-16,1 0 0 0,2 0 0 15,1 0 0-15,-4-3-31 0,4 3-10 0,0-6-3 0</inkml:trace>
  <inkml:trace contextRef="#ctx0" brushRef="#br0" timeOffset="1152.017">12439 7358 1074 0,'0'0'30'0,"0"0"8"0,0 0-30 0,0 0-8 0,0 0 0 0,0 0 0 16,0 0 52-16,0 6 10 0,0 0 2 0,3 0 0 15,-3-6-52-15,4 8-12 0,0-2 0 0,-1 0 0 16,1 0 34-16,-1 0 4 0,1 0 1 0,-1 0 0 16,4 0-19-16,-3 5-3 0,3-5-1 0,-4-3 0 0,4 3-6 15,0 0-2-15,1 0 0 0,-1 0 0 0,0 5-8 0,0-11 0 16,-4 6 0-16,4 0 0 0,0-6 0 0,-3 6 0 16,3-6 0-16,0 0 0 0,4 0 0 0,-4-6 0 15,0 6 0-15,0-6 0 16,0 0 0-16,0-5 0 0,-4 2 0 0,4 0 0 15,0 0 0-15,0 3 0 0,-3-11 0 0,3 11 0 0,-3 0 0 0,3-3 0 16,-4 3 0-16,1 0 0 0,-1 3 0 0,-3 3 0 16,0 0 0-16,0 0 0 0,0 0 0 0,0 0 0 15,0 0 0-15,-3-8 0 0,-4 8 0 0,7 0 0 16,-7-6 0-16,0 6 0 0,-4 0 0 0,-3 0 0 16,3 0 0-16,-3 0 0 0,-3 6 0 0,2-6 0 15,-2 6 0-15,-1-1 0 0,4 1 0 0,0 3 0 0,-4-3 0 0,4 6 0 16,4 0 0-16,-1-1 0 0,0 1 0 0,4 0 0 15,0 8 0-15,4-8 0 0,-1 3 0 0,1 2 0 16,-1 1 0-16,1-6 0 0,3 3 0 0,0-4 0 16,0 1 0-16,0 12 0 0,3-10 0 0,-3 4 0 15,4 5 0-15,-1-8 0 0,-3-3 0 16,4 6 0-16,-1-1 0 0,1-5 0 0,-1 3 0 16,1-4 0-16,-1 1 0 0,1-6 0 0,3 12 0 0,0-9 0 15,0-1 0-15,4 1 0 0,-1 9 0 0,1-6 0 16,-1-4 0-16,5 4 0 0,-1 0 0 0,0 0 0 15,0-6 0-15,0-1 0 0,0-5 0 0,4 6 0 16,-4-6-97-16,3 0-25 16,1 0-5-16,3-6-1 0</inkml:trace>
  <inkml:trace contextRef="#ctx0" brushRef="#br0" timeOffset="1998.844">13981 7279 896 0,'0'0'20'0,"-4"6"4"0,1 5 0 0,-1-5 1 0,0 0-25 0,1 0 0 16,-1 0 0-16,4-6 0 0,-3 3 69 0,3-3 9 16,0 0 2-16,0 0 0 0,0 0-11 0,0 0-1 15,0 0-1-15,0 6 0 0,0-6-22 0,-4 8-4 16,8 1-1-16,-4-3 0 0,0-6-12 0,3 12-4 0,1-6 0 0,3 0 0 15,-3 8-7-15,3-2-1 0,0 6-1 0,0-6 0 16,0 5-15-16,0 1 9 0,0 8-9 0,0-11 8 16,-4 8 9-16,5 1 2 0,-5-12 0 15,1 8 0-15,3-2-30 0,-4 5-5 0,-3-8-2 0,4 3 0 16,-1 5 18-16,-3-11 0 0,0 0 0 16,0 3 0-16,0-10 24 0,0 1 9 0,0 0 2 0,0-6 0 15,0 0-12-15,0 0-3 0,0 0 0 0,0 0 0 16,4-6-8-16,-4 0-3 0,3-5 0 0,-3-4 0 15,0 3-9-15,4 0 0 0,-1-11 0 0,4 8 0 16,-3 6 27-16,-1 1 3 0,4-10 1 0,1 0 0 16,-5 4-31-16,4-4 0 0,0 0 0 0,-3-5 0 15,3 8 0-15,0-3 0 0,0-2 0 0,0 5 0 16,0-5 0-16,0 2 0 0,0 3 0 0,0-2 0 16,4-1 0-16,-4 0 0 0,0-2 0 0,0 2 0 15,0 1-8-15,0 2-2 0,0 3 0 0,0 0 0 16,0 1-144-1,0 5-29-15,-3 0-5 0</inkml:trace>
  <inkml:trace contextRef="#ctx0" brushRef="#br0" timeOffset="2580.554">14478 7352 1062 0,'0'0'23'0,"-4"0"5"0,1 6 0 0,-4 0 3 0,0 0-31 0,3-6 0 0,-3 6 0 0,0-6 0 16,4 8 60-16,-1-5 7 0,-3 3 1 0,0 0 0 15,0 3 3-15,0-3 1 0,0 0 0 0,0 0 0 16,0 5-48-16,0-5-10 0,0 3-2 0,0 3 0 16,0 0-4-16,-1-1-8 0,5 1 11 0,-4 3-11 15,3 2 8-15,1 1-8 0,-1 0 0 0,1-9 0 16,3-1 0-16,-4 1 0 0,4 3 0 0,0 6 0 16,4-13 0-16,-1 4 0 0,-3 0 0 0,4 0 0 15,-4-9 0-15,0 0 0 0,7 6 0 0,-7-6 0 0,7 6 27 16,4 0-2-16,-1-1 0 0,-3-5 0 0,4 6-25 15,-4-6-14-15,3-6 2 0,-3 6 0 16,4-5 12-16,-4-7 0 0,4 3 0 0,-1-3 0 0,-3 0 9 0,4 7 2 16,-1-7 0-16,-2 0 0 0,2 0-19 0,-3 1-4 15,0-4-1-15,-3 3 0 0,-1-6 13 0,1 1 0 16,-1 2 0-16,1 3 0 0,-1-5 0 0,1 8 0 16,-4-3 0-16,0 6 0 0,0-5 0 0,3 5 0 15,-3 0 0-15,-3 0 0 0,3 6 0 0,0 0 10 16,0 0-2-16,-4 0 0 0,1 6-8 0,-1 6 0 15,4-1 0-15,0-2-11 0,-3 3 11 0,-1 11-13 0,4-5 5 16,0 3 8-16,0-4-12 0,0 7 12 0,4-12-12 0,-1-1 12 16,-3 4 10-16,0 3 10 0,0-4 1 0,7-2 1 31,-3 0-69-31,7 0-13 0,-4-7-4 0,-7-5 0 16,10 6-31-16,-10-6-6 0,14-6-2 0,0 6 0 0</inkml:trace>
  <inkml:trace contextRef="#ctx0" brushRef="#br0" timeOffset="2842.318">14855 7470 1029 0,'0'0'22'0,"-3"11"5"0,3 7 1 0,-4-9 2 15,1 9-30-15,-1-1 0 0,4 1 0 0,-3 0 0 0,-1 2 18 0,1 4-2 16,3-10-1-16,-4 4 0 0,4 0-15 0,0-7-12 16,0-2 3-16,0 0-307 15,0-3-60-15</inkml:trace>
  <inkml:trace contextRef="#ctx0" brushRef="#br0" timeOffset="3033.198">14774 7117 1006 0,'0'0'20'0,"0"0"7"0,0 0-27 0,0 0 0 0,0 12 0 0,0-6 0 15,0 2 0-15,0 10 8 0,4-6-8 0,-4 0 0 16,0-7 8-16,3 7-8 0,-3-3 8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1/6/2025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1A48B-DE31-4949-894C-F76DB78D4CA7}"/>
              </a:ext>
            </a:extLst>
          </p:cNvPr>
          <p:cNvSpPr>
            <a:spLocks noGrp="1"/>
          </p:cNvSpPr>
          <p:nvPr>
            <p:ph type="title"/>
          </p:nvPr>
        </p:nvSpPr>
        <p:spPr/>
        <p:txBody>
          <a:bodyPr/>
          <a:lstStyle/>
          <a:p>
            <a:endParaRPr lang="en-US"/>
          </a:p>
        </p:txBody>
      </p:sp>
      <p:pic>
        <p:nvPicPr>
          <p:cNvPr id="6" name="Content Placeholder 5">
            <a:extLst>
              <a:ext uri="{FF2B5EF4-FFF2-40B4-BE49-F238E27FC236}">
                <a16:creationId xmlns:a16="http://schemas.microsoft.com/office/drawing/2014/main" id="{7F41829B-D3A7-4706-A250-9229C6F7863B}"/>
              </a:ext>
            </a:extLst>
          </p:cNvPr>
          <p:cNvPicPr>
            <a:picLocks noGrp="1" noChangeAspect="1"/>
          </p:cNvPicPr>
          <p:nvPr>
            <p:ph idx="1"/>
          </p:nvPr>
        </p:nvPicPr>
        <p:blipFill>
          <a:blip r:embed="rId2"/>
          <a:stretch>
            <a:fillRect/>
          </a:stretch>
        </p:blipFill>
        <p:spPr>
          <a:xfrm>
            <a:off x="4716905" y="1780719"/>
            <a:ext cx="2683120" cy="4320278"/>
          </a:xfrm>
          <a:prstGeom prst="rect">
            <a:avLst/>
          </a:prstGeom>
        </p:spPr>
      </p:pic>
    </p:spTree>
    <p:extLst>
      <p:ext uri="{BB962C8B-B14F-4D97-AF65-F5344CB8AC3E}">
        <p14:creationId xmlns:p14="http://schemas.microsoft.com/office/powerpoint/2010/main" val="3108563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D5D21-E7C5-4628-B11B-F07EC0B7747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FDB9520-36DE-40A7-8794-32A46C27098F}"/>
              </a:ext>
            </a:extLst>
          </p:cNvPr>
          <p:cNvSpPr>
            <a:spLocks noGrp="1"/>
          </p:cNvSpPr>
          <p:nvPr>
            <p:ph idx="1"/>
          </p:nvPr>
        </p:nvSpPr>
        <p:spPr/>
        <p:txBody>
          <a:bodyPr/>
          <a:lstStyle/>
          <a:p>
            <a:pPr marL="0" indent="0">
              <a:buNone/>
            </a:pPr>
            <a:r>
              <a:rPr lang="en-US" dirty="0"/>
              <a:t>You must turn in you homework as soon as you enter the classroom each day. Homework not received at the start of the class period will be considered to be late.</a:t>
            </a:r>
          </a:p>
          <a:p>
            <a:pPr marL="0" indent="0">
              <a:buNone/>
            </a:pPr>
            <a:r>
              <a:rPr lang="en-US" dirty="0"/>
              <a:t>At the start of each day, divide the </a:t>
            </a:r>
            <a:r>
              <a:rPr lang="en-US" dirty="0" err="1"/>
              <a:t>Bellwork</a:t>
            </a:r>
            <a:r>
              <a:rPr lang="en-US" dirty="0"/>
              <a:t> / Ticket out the door sheet in half.</a:t>
            </a:r>
          </a:p>
          <a:p>
            <a:pPr marL="0" indent="0">
              <a:buNone/>
            </a:pPr>
            <a:r>
              <a:rPr lang="en-US" dirty="0"/>
              <a:t>The </a:t>
            </a:r>
            <a:r>
              <a:rPr lang="en-US" dirty="0" err="1"/>
              <a:t>bellwork</a:t>
            </a:r>
            <a:r>
              <a:rPr lang="en-US" dirty="0"/>
              <a:t> for the day will be shown at the conclusion of the playing of the Radetzky March.</a:t>
            </a:r>
          </a:p>
          <a:p>
            <a:pPr marL="0" indent="0">
              <a:buNone/>
            </a:pPr>
            <a:r>
              <a:rPr lang="en-US" dirty="0"/>
              <a:t>You will have three minutes to complete the </a:t>
            </a:r>
            <a:r>
              <a:rPr lang="en-US" dirty="0" err="1"/>
              <a:t>bellwork</a:t>
            </a:r>
            <a:r>
              <a:rPr lang="en-US" dirty="0"/>
              <a:t>, after which time you must turn in your work.</a:t>
            </a:r>
          </a:p>
        </p:txBody>
      </p:sp>
    </p:spTree>
    <p:extLst>
      <p:ext uri="{BB962C8B-B14F-4D97-AF65-F5344CB8AC3E}">
        <p14:creationId xmlns:p14="http://schemas.microsoft.com/office/powerpoint/2010/main" val="3762856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8F76D-6A15-48EB-8C5E-A4952473514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AE76CCE-5C90-4E85-9509-B88AC1ADDC7E}"/>
              </a:ext>
            </a:extLst>
          </p:cNvPr>
          <p:cNvSpPr>
            <a:spLocks noGrp="1"/>
          </p:cNvSpPr>
          <p:nvPr>
            <p:ph idx="1"/>
          </p:nvPr>
        </p:nvSpPr>
        <p:spPr/>
        <p:txBody>
          <a:bodyPr/>
          <a:lstStyle/>
          <a:p>
            <a:pPr marL="0" indent="0">
              <a:buNone/>
            </a:pPr>
            <a:r>
              <a:rPr lang="en-US" dirty="0"/>
              <a:t>The ticket out the door will be posted at the end of the class period. You will have three minutes to complete the work, after which time you must turn in your work.</a:t>
            </a:r>
          </a:p>
          <a:p>
            <a:pPr marL="0" indent="0">
              <a:buNone/>
            </a:pPr>
            <a:r>
              <a:rPr lang="en-US" dirty="0"/>
              <a:t>If either the </a:t>
            </a:r>
            <a:r>
              <a:rPr lang="en-US" dirty="0" err="1"/>
              <a:t>bellwork</a:t>
            </a:r>
            <a:r>
              <a:rPr lang="en-US" dirty="0"/>
              <a:t> or the ticket out the door is not turned in when called for, it will receive no credit.</a:t>
            </a:r>
          </a:p>
        </p:txBody>
      </p:sp>
    </p:spTree>
    <p:extLst>
      <p:ext uri="{BB962C8B-B14F-4D97-AF65-F5344CB8AC3E}">
        <p14:creationId xmlns:p14="http://schemas.microsoft.com/office/powerpoint/2010/main" val="2108521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err="1"/>
              <a:t>Venez</a:t>
            </a:r>
            <a:r>
              <a:rPr lang="en-US" dirty="0"/>
              <a:t> à la chaise </a:t>
            </a:r>
            <a:r>
              <a:rPr lang="en-US" dirty="0" err="1"/>
              <a:t>d’honneur</a:t>
            </a:r>
            <a:r>
              <a:rPr lang="en-US" dirty="0"/>
              <a:t>.</a:t>
            </a:r>
          </a:p>
          <a:p>
            <a:pPr marL="0" indent="0">
              <a:buNone/>
            </a:pPr>
            <a:r>
              <a:rPr lang="en-US" dirty="0" err="1"/>
              <a:t>Décrivez</a:t>
            </a:r>
            <a:r>
              <a:rPr lang="en-US" dirty="0"/>
              <a:t> </a:t>
            </a:r>
            <a:r>
              <a:rPr lang="en-US" dirty="0" err="1"/>
              <a:t>vos</a:t>
            </a:r>
            <a:r>
              <a:rPr lang="en-US" dirty="0"/>
              <a:t> </a:t>
            </a:r>
            <a:r>
              <a:rPr lang="en-US" dirty="0" err="1"/>
              <a:t>vacances</a:t>
            </a:r>
            <a:r>
              <a:rPr lang="en-US" dirty="0"/>
              <a:t>.</a:t>
            </a:r>
          </a:p>
          <a:p>
            <a:pPr marL="0" indent="0">
              <a:buNone/>
            </a:pPr>
            <a:r>
              <a:rPr lang="en-US" dirty="0"/>
              <a:t>	Il </a:t>
            </a:r>
            <a:r>
              <a:rPr lang="en-US" dirty="0" err="1"/>
              <a:t>faut</a:t>
            </a:r>
            <a:r>
              <a:rPr lang="en-US" dirty="0"/>
              <a:t> </a:t>
            </a:r>
            <a:r>
              <a:rPr lang="en-US" dirty="0" err="1"/>
              <a:t>décrire</a:t>
            </a:r>
            <a:r>
              <a:rPr lang="en-US" dirty="0"/>
              <a:t> au </a:t>
            </a:r>
            <a:r>
              <a:rPr lang="en-US" dirty="0" err="1"/>
              <a:t>moins</a:t>
            </a:r>
            <a:r>
              <a:rPr lang="en-US" dirty="0"/>
              <a:t> </a:t>
            </a:r>
            <a:r>
              <a:rPr lang="en-US" dirty="0" err="1"/>
              <a:t>trois</a:t>
            </a:r>
            <a:r>
              <a:rPr lang="en-US" dirty="0"/>
              <a:t> choses que </a:t>
            </a:r>
            <a:r>
              <a:rPr lang="en-US" dirty="0" err="1"/>
              <a:t>vous</a:t>
            </a:r>
            <a:r>
              <a:rPr lang="en-US" dirty="0"/>
              <a:t> </a:t>
            </a:r>
            <a:r>
              <a:rPr lang="en-US" dirty="0" err="1"/>
              <a:t>avez</a:t>
            </a:r>
            <a:r>
              <a:rPr lang="en-US" dirty="0"/>
              <a:t> fait.</a:t>
            </a:r>
          </a:p>
          <a:p>
            <a:pPr marL="0" indent="0">
              <a:buNone/>
            </a:pPr>
            <a:r>
              <a:rPr lang="en-US" dirty="0"/>
              <a:t>Après la fin de </a:t>
            </a:r>
            <a:r>
              <a:rPr lang="en-US" dirty="0" err="1"/>
              <a:t>votre</a:t>
            </a:r>
            <a:r>
              <a:rPr lang="en-US" dirty="0"/>
              <a:t> exposé, les </a:t>
            </a:r>
            <a:r>
              <a:rPr lang="en-US" dirty="0" err="1"/>
              <a:t>autres</a:t>
            </a:r>
            <a:r>
              <a:rPr lang="en-US" dirty="0"/>
              <a:t> </a:t>
            </a:r>
            <a:r>
              <a:rPr lang="en-US" dirty="0" err="1"/>
              <a:t>vont</a:t>
            </a:r>
            <a:r>
              <a:rPr lang="en-US" dirty="0"/>
              <a:t> </a:t>
            </a:r>
            <a:r>
              <a:rPr lang="en-US" dirty="0" err="1"/>
              <a:t>vous</a:t>
            </a:r>
            <a:r>
              <a:rPr lang="en-US" dirty="0"/>
              <a:t> poser des questions. </a:t>
            </a:r>
          </a:p>
          <a:p>
            <a:pPr marL="0" indent="0">
              <a:buNone/>
            </a:pPr>
            <a:endParaRPr lang="en-US" dirty="0"/>
          </a:p>
        </p:txBody>
      </p:sp>
    </p:spTree>
    <p:extLst>
      <p:ext uri="{BB962C8B-B14F-4D97-AF65-F5344CB8AC3E}">
        <p14:creationId xmlns:p14="http://schemas.microsoft.com/office/powerpoint/2010/main" val="388257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La vie d’un(e) </a:t>
            </a:r>
            <a:r>
              <a:rPr lang="en-US" sz="2800" b="1" dirty="0" err="1"/>
              <a:t>touriste</a:t>
            </a:r>
            <a:endParaRPr lang="en-US" sz="2800" b="1" dirty="0"/>
          </a:p>
        </p:txBody>
      </p:sp>
      <p:pic>
        <p:nvPicPr>
          <p:cNvPr id="4" name="Content Placeholder 3"/>
          <p:cNvPicPr>
            <a:picLocks noGrp="1" noChangeAspect="1"/>
          </p:cNvPicPr>
          <p:nvPr>
            <p:ph idx="1"/>
          </p:nvPr>
        </p:nvPicPr>
        <p:blipFill>
          <a:blip r:embed="rId2"/>
          <a:stretch>
            <a:fillRect/>
          </a:stretch>
        </p:blipFill>
        <p:spPr>
          <a:xfrm>
            <a:off x="3299254" y="1779373"/>
            <a:ext cx="5189837" cy="4015946"/>
          </a:xfrm>
          <a:prstGeom prst="rect">
            <a:avLst/>
          </a:prstGeom>
        </p:spPr>
      </p:pic>
    </p:spTree>
    <p:extLst>
      <p:ext uri="{BB962C8B-B14F-4D97-AF65-F5344CB8AC3E}">
        <p14:creationId xmlns:p14="http://schemas.microsoft.com/office/powerpoint/2010/main" val="822463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un </a:t>
            </a:r>
            <a:r>
              <a:rPr lang="en-US" sz="2800" b="1" dirty="0" err="1"/>
              <a:t>guichet</a:t>
            </a:r>
            <a:r>
              <a:rPr lang="en-US" sz="2800" b="1" dirty="0"/>
              <a:t> </a:t>
            </a:r>
            <a:r>
              <a:rPr lang="en-US" sz="2800" b="1" dirty="0" err="1"/>
              <a:t>automatique</a:t>
            </a:r>
            <a:br>
              <a:rPr lang="en-US" sz="2800" b="1" dirty="0"/>
            </a:br>
            <a:r>
              <a:rPr lang="en-US" sz="2800" b="1" dirty="0"/>
              <a:t>un </a:t>
            </a:r>
            <a:r>
              <a:rPr lang="en-US" sz="2800" b="1" dirty="0" err="1"/>
              <a:t>distributeur</a:t>
            </a:r>
            <a:r>
              <a:rPr lang="en-US" sz="2800" b="1" dirty="0"/>
              <a:t> </a:t>
            </a:r>
            <a:r>
              <a:rPr lang="en-US" sz="2800" b="1" dirty="0" err="1"/>
              <a:t>automatique</a:t>
            </a:r>
            <a:endParaRPr lang="en-US" sz="2800" b="1"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p:txBody>
      </p:sp>
      <p:pic>
        <p:nvPicPr>
          <p:cNvPr id="4" name="Picture 3"/>
          <p:cNvPicPr>
            <a:picLocks noChangeAspect="1"/>
          </p:cNvPicPr>
          <p:nvPr/>
        </p:nvPicPr>
        <p:blipFill>
          <a:blip r:embed="rId2"/>
          <a:stretch>
            <a:fillRect/>
          </a:stretch>
        </p:blipFill>
        <p:spPr>
          <a:xfrm>
            <a:off x="4127158" y="1690687"/>
            <a:ext cx="3805880" cy="4486275"/>
          </a:xfrm>
          <a:prstGeom prst="rect">
            <a:avLst/>
          </a:prstGeom>
        </p:spPr>
      </p:pic>
    </p:spTree>
    <p:extLst>
      <p:ext uri="{BB962C8B-B14F-4D97-AF65-F5344CB8AC3E}">
        <p14:creationId xmlns:p14="http://schemas.microsoft.com/office/powerpoint/2010/main" val="430837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faire la queue</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p:txBody>
      </p:sp>
      <p:pic>
        <p:nvPicPr>
          <p:cNvPr id="4" name="Picture 3"/>
          <p:cNvPicPr>
            <a:picLocks noChangeAspect="1"/>
          </p:cNvPicPr>
          <p:nvPr/>
        </p:nvPicPr>
        <p:blipFill>
          <a:blip r:embed="rId2"/>
          <a:stretch>
            <a:fillRect/>
          </a:stretch>
        </p:blipFill>
        <p:spPr>
          <a:xfrm>
            <a:off x="3398108" y="1825626"/>
            <a:ext cx="4917989" cy="3697844"/>
          </a:xfrm>
          <a:prstGeom prst="rect">
            <a:avLst/>
          </a:prstGeom>
        </p:spPr>
      </p:pic>
    </p:spTree>
    <p:extLst>
      <p:ext uri="{BB962C8B-B14F-4D97-AF65-F5344CB8AC3E}">
        <p14:creationId xmlns:p14="http://schemas.microsoft.com/office/powerpoint/2010/main" val="4052371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err="1"/>
              <a:t>Regardez</a:t>
            </a:r>
            <a:r>
              <a:rPr lang="en-US" dirty="0"/>
              <a:t> les dessins et les mots sur les pages 162 et 163.</a:t>
            </a:r>
          </a:p>
          <a:p>
            <a:pPr marL="0" indent="0">
              <a:buNone/>
            </a:pPr>
            <a:endParaRPr lang="en-US" dirty="0"/>
          </a:p>
          <a:p>
            <a:pPr marL="0" indent="0">
              <a:buNone/>
            </a:pPr>
            <a:r>
              <a:rPr lang="en-US" dirty="0" err="1"/>
              <a:t>Quels</a:t>
            </a:r>
            <a:r>
              <a:rPr lang="en-US" dirty="0"/>
              <a:t> </a:t>
            </a:r>
            <a:r>
              <a:rPr lang="en-US" dirty="0" err="1"/>
              <a:t>sont</a:t>
            </a:r>
            <a:r>
              <a:rPr lang="en-US" dirty="0"/>
              <a:t> les mots qui ne </a:t>
            </a:r>
            <a:r>
              <a:rPr lang="en-US" dirty="0" err="1"/>
              <a:t>sont</a:t>
            </a:r>
            <a:r>
              <a:rPr lang="en-US" dirty="0"/>
              <a:t> </a:t>
            </a:r>
            <a:r>
              <a:rPr lang="en-US" dirty="0" err="1"/>
              <a:t>toujours</a:t>
            </a:r>
            <a:r>
              <a:rPr lang="en-US" dirty="0"/>
              <a:t> </a:t>
            </a:r>
            <a:r>
              <a:rPr lang="en-US" dirty="0" err="1"/>
              <a:t>utiles</a:t>
            </a:r>
            <a:r>
              <a:rPr lang="en-US" dirty="0"/>
              <a:t> pour un(e) </a:t>
            </a:r>
            <a:r>
              <a:rPr lang="en-US" dirty="0" err="1"/>
              <a:t>touriste</a:t>
            </a:r>
            <a:r>
              <a:rPr lang="en-US" dirty="0"/>
              <a:t> </a:t>
            </a:r>
            <a:r>
              <a:rPr lang="en-US" dirty="0" err="1"/>
              <a:t>actuel</a:t>
            </a:r>
            <a:r>
              <a:rPr lang="en-US"/>
              <a:t>(le)?</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23724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Devoirs</a:t>
            </a:r>
          </a:p>
        </p:txBody>
      </p:sp>
    </p:spTree>
    <p:extLst>
      <p:ext uri="{BB962C8B-B14F-4D97-AF65-F5344CB8AC3E}">
        <p14:creationId xmlns:p14="http://schemas.microsoft.com/office/powerpoint/2010/main" val="13432999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7166"/>
          </a:xfrm>
        </p:spPr>
        <p:txBody>
          <a:bodyPr>
            <a:normAutofit fontScale="90000"/>
          </a:bodyPr>
          <a:lstStyle/>
          <a:p>
            <a:pPr algn="ctr"/>
            <a:endParaRPr lang="en-US" sz="2800" b="1" dirty="0"/>
          </a:p>
        </p:txBody>
      </p:sp>
      <p:sp>
        <p:nvSpPr>
          <p:cNvPr id="3" name="Content Placeholder 2"/>
          <p:cNvSpPr>
            <a:spLocks noGrp="1"/>
          </p:cNvSpPr>
          <p:nvPr>
            <p:ph idx="1"/>
          </p:nvPr>
        </p:nvSpPr>
        <p:spPr>
          <a:xfrm>
            <a:off x="838200" y="551622"/>
            <a:ext cx="10515600" cy="5625341"/>
          </a:xfrm>
        </p:spPr>
        <p:txBody>
          <a:bodyPr/>
          <a:lstStyle/>
          <a:p>
            <a:pPr marL="0" indent="0" algn="ctr">
              <a:buNone/>
            </a:pPr>
            <a:r>
              <a:rPr lang="en-US" dirty="0"/>
              <a:t>Billet de sortie</a:t>
            </a:r>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dirty="0" err="1"/>
              <a:t>Où</a:t>
            </a:r>
            <a:r>
              <a:rPr lang="en-US" dirty="0"/>
              <a:t> </a:t>
            </a:r>
            <a:r>
              <a:rPr lang="en-US" dirty="0" err="1"/>
              <a:t>allez-vous</a:t>
            </a:r>
            <a:r>
              <a:rPr lang="en-US" dirty="0"/>
              <a:t> pour </a:t>
            </a:r>
            <a:r>
              <a:rPr lang="en-US" dirty="0" err="1"/>
              <a:t>obtenir</a:t>
            </a:r>
            <a:r>
              <a:rPr lang="en-US" dirty="0"/>
              <a:t> des euros </a:t>
            </a:r>
            <a:r>
              <a:rPr lang="en-US" dirty="0" err="1"/>
              <a:t>quand</a:t>
            </a:r>
            <a:r>
              <a:rPr lang="en-US" dirty="0"/>
              <a:t> </a:t>
            </a:r>
            <a:r>
              <a:rPr lang="en-US" dirty="0" err="1"/>
              <a:t>vous</a:t>
            </a:r>
            <a:r>
              <a:rPr lang="en-US" dirty="0"/>
              <a:t> </a:t>
            </a:r>
            <a:r>
              <a:rPr lang="en-US" dirty="0" err="1"/>
              <a:t>êtes</a:t>
            </a:r>
            <a:r>
              <a:rPr lang="en-US" dirty="0"/>
              <a:t> </a:t>
            </a:r>
            <a:r>
              <a:rPr lang="en-US" dirty="0" err="1"/>
              <a:t>touriste</a:t>
            </a:r>
            <a:r>
              <a:rPr lang="en-US" dirty="0"/>
              <a:t> à Paris?</a:t>
            </a:r>
          </a:p>
          <a:p>
            <a:pPr marL="0" indent="0" algn="ctr">
              <a:buNone/>
            </a:pPr>
            <a:endParaRPr lang="en-US" dirty="0"/>
          </a:p>
          <a:p>
            <a:pPr marL="0" indent="0" algn="ctr">
              <a:buNone/>
            </a:pPr>
            <a:endParaRPr lang="fr-FR" dirty="0"/>
          </a:p>
          <a:p>
            <a:pPr marL="0" indent="0" algn="ctr">
              <a:buNone/>
            </a:pPr>
            <a:endParaRPr lang="en-US" dirty="0"/>
          </a:p>
          <a:p>
            <a:pPr marL="0" indent="0" algn="ctr">
              <a:buNone/>
            </a:pPr>
            <a:r>
              <a:rPr lang="en-US" dirty="0"/>
              <a:t> </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9202DC62-753A-4F6E-8C63-16B90FA1C4EB}"/>
                  </a:ext>
                </a:extLst>
              </p14:cNvPr>
              <p14:cNvContentPartPr/>
              <p14:nvPr/>
            </p14:nvContentPartPr>
            <p14:xfrm>
              <a:off x="4227840" y="2287080"/>
              <a:ext cx="1120320" cy="568440"/>
            </p14:xfrm>
          </p:contentPart>
        </mc:Choice>
        <mc:Fallback>
          <p:pic>
            <p:nvPicPr>
              <p:cNvPr id="4" name="Ink 3">
                <a:extLst>
                  <a:ext uri="{FF2B5EF4-FFF2-40B4-BE49-F238E27FC236}">
                    <a16:creationId xmlns:a16="http://schemas.microsoft.com/office/drawing/2014/main" id="{9202DC62-753A-4F6E-8C63-16B90FA1C4EB}"/>
                  </a:ext>
                </a:extLst>
              </p:cNvPr>
              <p:cNvPicPr/>
              <p:nvPr/>
            </p:nvPicPr>
            <p:blipFill>
              <a:blip r:embed="rId3"/>
              <a:stretch>
                <a:fillRect/>
              </a:stretch>
            </p:blipFill>
            <p:spPr>
              <a:xfrm>
                <a:off x="4218480" y="2277720"/>
                <a:ext cx="1139040" cy="587160"/>
              </a:xfrm>
              <a:prstGeom prst="rect">
                <a:avLst/>
              </a:prstGeom>
            </p:spPr>
          </p:pic>
        </mc:Fallback>
      </mc:AlternateContent>
    </p:spTree>
    <p:extLst>
      <p:ext uri="{BB962C8B-B14F-4D97-AF65-F5344CB8AC3E}">
        <p14:creationId xmlns:p14="http://schemas.microsoft.com/office/powerpoint/2010/main" val="4289865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Travail de cloche</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err="1"/>
              <a:t>Écrivez</a:t>
            </a:r>
            <a:r>
              <a:rPr lang="en-US" dirty="0"/>
              <a:t> </a:t>
            </a:r>
            <a:r>
              <a:rPr lang="en-US" dirty="0" err="1"/>
              <a:t>une</a:t>
            </a:r>
            <a:r>
              <a:rPr lang="en-US" dirty="0"/>
              <a:t> phrase </a:t>
            </a:r>
            <a:r>
              <a:rPr lang="en-US" dirty="0" err="1"/>
              <a:t>en</a:t>
            </a:r>
            <a:r>
              <a:rPr lang="en-US" dirty="0"/>
              <a:t> </a:t>
            </a:r>
            <a:r>
              <a:rPr lang="en-US" dirty="0" err="1"/>
              <a:t>français</a:t>
            </a:r>
            <a:r>
              <a:rPr lang="en-US" dirty="0"/>
              <a:t> qui </a:t>
            </a:r>
            <a:r>
              <a:rPr lang="en-US" dirty="0" err="1"/>
              <a:t>parle</a:t>
            </a:r>
            <a:r>
              <a:rPr lang="en-US" dirty="0"/>
              <a:t> de </a:t>
            </a:r>
            <a:r>
              <a:rPr lang="en-US" dirty="0" err="1"/>
              <a:t>vos</a:t>
            </a:r>
            <a:r>
              <a:rPr lang="en-US" dirty="0"/>
              <a:t> </a:t>
            </a:r>
            <a:r>
              <a:rPr lang="en-US" dirty="0" err="1"/>
              <a:t>vacances</a:t>
            </a:r>
            <a:r>
              <a:rPr lang="en-US" dirty="0"/>
              <a:t> </a:t>
            </a:r>
            <a:r>
              <a:rPr lang="en-US" dirty="0" err="1"/>
              <a:t>d’hiver</a:t>
            </a:r>
            <a:r>
              <a:rPr lang="en-US" dirty="0"/>
              <a:t>.</a:t>
            </a:r>
          </a:p>
        </p:txBody>
      </p:sp>
    </p:spTree>
    <p:extLst>
      <p:ext uri="{BB962C8B-B14F-4D97-AF65-F5344CB8AC3E}">
        <p14:creationId xmlns:p14="http://schemas.microsoft.com/office/powerpoint/2010/main" val="1598603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r>
              <a:rPr lang="fr-FR" dirty="0"/>
              <a:t>lundi, le six janvier</a:t>
            </a:r>
          </a:p>
          <a:p>
            <a:pPr marL="0" indent="0" algn="ctr">
              <a:buNone/>
            </a:pPr>
            <a:endParaRPr lang="fr-FR" dirty="0"/>
          </a:p>
          <a:p>
            <a:pPr marL="0" indent="0" algn="ctr">
              <a:buNone/>
            </a:pPr>
            <a:r>
              <a:rPr lang="fr-FR" dirty="0"/>
              <a:t>le premier jour du nouveau semestre / les règles d’absence</a:t>
            </a:r>
          </a:p>
          <a:p>
            <a:pPr marL="0" indent="0" algn="ctr">
              <a:buNone/>
            </a:pPr>
            <a:r>
              <a:rPr lang="fr-FR" dirty="0"/>
              <a:t>les vacances</a:t>
            </a:r>
          </a:p>
          <a:p>
            <a:pPr marL="0" indent="0" algn="ctr">
              <a:buNone/>
            </a:pPr>
            <a:endParaRPr lang="fr-FR" dirty="0"/>
          </a:p>
          <a:p>
            <a:pPr marL="0" indent="0" algn="ctr">
              <a:buNone/>
            </a:pPr>
            <a:r>
              <a:rPr lang="fr-FR" dirty="0"/>
              <a:t>Les élèves pourront parler de leurs vacances d’hiver et ceux des autres.</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69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Dany </a:t>
            </a:r>
            <a:r>
              <a:rPr lang="en-US" sz="2800" b="1" dirty="0" err="1"/>
              <a:t>Laferrièrre</a:t>
            </a:r>
            <a:r>
              <a:rPr lang="en-US" sz="2800" b="1" dirty="0"/>
              <a:t> is a novelist who was born in Haiti and has spent his literary career writing in French in Québec. He is a member of                   L’ Académie </a:t>
            </a:r>
            <a:r>
              <a:rPr lang="en-US" sz="2800" b="1" dirty="0" err="1"/>
              <a:t>Française</a:t>
            </a:r>
            <a:r>
              <a:rPr lang="en-US" sz="2800" b="1" dirty="0"/>
              <a:t>.</a:t>
            </a:r>
          </a:p>
        </p:txBody>
      </p:sp>
      <p:pic>
        <p:nvPicPr>
          <p:cNvPr id="6" name="Content Placeholder 5">
            <a:extLst>
              <a:ext uri="{FF2B5EF4-FFF2-40B4-BE49-F238E27FC236}">
                <a16:creationId xmlns:a16="http://schemas.microsoft.com/office/drawing/2014/main" id="{8DF59576-B175-407C-BA92-6C7A400E91DE}"/>
              </a:ext>
            </a:extLst>
          </p:cNvPr>
          <p:cNvPicPr>
            <a:picLocks noGrp="1" noChangeAspect="1"/>
          </p:cNvPicPr>
          <p:nvPr>
            <p:ph idx="1"/>
          </p:nvPr>
        </p:nvPicPr>
        <p:blipFill>
          <a:blip r:embed="rId2"/>
          <a:stretch>
            <a:fillRect/>
          </a:stretch>
        </p:blipFill>
        <p:spPr>
          <a:xfrm>
            <a:off x="3037753" y="2281029"/>
            <a:ext cx="6157843" cy="3463787"/>
          </a:xfrm>
          <a:prstGeom prst="rect">
            <a:avLst/>
          </a:prstGeom>
        </p:spPr>
      </p:pic>
    </p:spTree>
    <p:extLst>
      <p:ext uri="{BB962C8B-B14F-4D97-AF65-F5344CB8AC3E}">
        <p14:creationId xmlns:p14="http://schemas.microsoft.com/office/powerpoint/2010/main" val="2664883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53CE5-1EB6-4BF8-B646-23F7F640712B}"/>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CA9F7997-903F-4F18-A66A-02A61F55ED4C}"/>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5400000">
            <a:off x="3919538" y="2369741"/>
            <a:ext cx="4352925" cy="3264693"/>
          </a:xfrm>
        </p:spPr>
      </p:pic>
    </p:spTree>
    <p:extLst>
      <p:ext uri="{BB962C8B-B14F-4D97-AF65-F5344CB8AC3E}">
        <p14:creationId xmlns:p14="http://schemas.microsoft.com/office/powerpoint/2010/main" val="4013328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B328F-B4E3-4409-A05A-FC66D44EB1D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765448E-330C-4C35-BB65-C6C58FA5443B}"/>
              </a:ext>
            </a:extLst>
          </p:cNvPr>
          <p:cNvSpPr>
            <a:spLocks noGrp="1"/>
          </p:cNvSpPr>
          <p:nvPr>
            <p:ph idx="1"/>
          </p:nvPr>
        </p:nvSpPr>
        <p:spPr/>
        <p:txBody>
          <a:bodyPr/>
          <a:lstStyle/>
          <a:p>
            <a:pPr marL="0" indent="0">
              <a:buNone/>
            </a:pPr>
            <a:r>
              <a:rPr lang="en-US" dirty="0"/>
              <a:t>Unit exams this semester</a:t>
            </a:r>
          </a:p>
          <a:p>
            <a:pPr marL="0" indent="0">
              <a:buNone/>
            </a:pPr>
            <a:endParaRPr lang="en-US" dirty="0"/>
          </a:p>
          <a:p>
            <a:pPr marL="0" indent="0">
              <a:buNone/>
            </a:pPr>
            <a:r>
              <a:rPr lang="en-US" dirty="0"/>
              <a:t>Friday, January 31</a:t>
            </a:r>
          </a:p>
          <a:p>
            <a:pPr marL="0" indent="0">
              <a:buNone/>
            </a:pPr>
            <a:r>
              <a:rPr lang="en-US" dirty="0"/>
              <a:t>Friday, February 28</a:t>
            </a:r>
          </a:p>
          <a:p>
            <a:pPr marL="0" indent="0">
              <a:buNone/>
            </a:pPr>
            <a:r>
              <a:rPr lang="en-US" dirty="0"/>
              <a:t>Friday, April 4</a:t>
            </a:r>
          </a:p>
          <a:p>
            <a:pPr marL="0" indent="0">
              <a:buNone/>
            </a:pPr>
            <a:r>
              <a:rPr lang="en-US" dirty="0"/>
              <a:t>Friday, May 2</a:t>
            </a:r>
          </a:p>
        </p:txBody>
      </p:sp>
    </p:spTree>
    <p:extLst>
      <p:ext uri="{BB962C8B-B14F-4D97-AF65-F5344CB8AC3E}">
        <p14:creationId xmlns:p14="http://schemas.microsoft.com/office/powerpoint/2010/main" val="4091666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2F40B-310C-4BE5-B40D-527777450BE0}"/>
              </a:ext>
            </a:extLst>
          </p:cNvPr>
          <p:cNvSpPr>
            <a:spLocks noGrp="1"/>
          </p:cNvSpPr>
          <p:nvPr>
            <p:ph type="title"/>
          </p:nvPr>
        </p:nvSpPr>
        <p:spPr>
          <a:xfrm>
            <a:off x="838200" y="365125"/>
            <a:ext cx="10515600" cy="11195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81C7BE2-4728-4202-8F7E-238481A1F284}"/>
              </a:ext>
            </a:extLst>
          </p:cNvPr>
          <p:cNvSpPr>
            <a:spLocks noGrp="1"/>
          </p:cNvSpPr>
          <p:nvPr>
            <p:ph idx="1"/>
          </p:nvPr>
        </p:nvSpPr>
        <p:spPr>
          <a:xfrm>
            <a:off x="838200" y="651013"/>
            <a:ext cx="10515600" cy="5525950"/>
          </a:xfrm>
        </p:spPr>
        <p:txBody>
          <a:bodyPr/>
          <a:lstStyle/>
          <a:p>
            <a:pPr marL="0" indent="0">
              <a:buNone/>
            </a:pPr>
            <a:r>
              <a:rPr lang="en-US" dirty="0"/>
              <a:t>HBT scores for each week will be entered into PowerSchool no later than the Sunday following that week.</a:t>
            </a:r>
          </a:p>
          <a:p>
            <a:pPr marL="0" indent="0">
              <a:buNone/>
            </a:pPr>
            <a:r>
              <a:rPr lang="en-US" dirty="0"/>
              <a:t>The grade entered will reflect the points earned during the week. If there were days / assignments missed, the grade entered will reflect the fact that these assignments were not done, even if there was an excused absence.</a:t>
            </a:r>
          </a:p>
          <a:p>
            <a:pPr marL="0" indent="0">
              <a:buNone/>
            </a:pPr>
            <a:r>
              <a:rPr lang="en-US" dirty="0"/>
              <a:t>If there was an excused absence, the grade in PowerSchool will be changed when the work is received. The same rules apply concerning the number of days allowed to make up work following and excused absence (vide infra), and the same rules apply about late work.</a:t>
            </a:r>
          </a:p>
          <a:p>
            <a:pPr marL="0" indent="0">
              <a:buNone/>
            </a:pPr>
            <a:r>
              <a:rPr lang="en-US" dirty="0"/>
              <a:t>When handing in late work, you must indicate the week for which it applies as well as the date of the assignment.   </a:t>
            </a:r>
          </a:p>
        </p:txBody>
      </p:sp>
    </p:spTree>
    <p:extLst>
      <p:ext uri="{BB962C8B-B14F-4D97-AF65-F5344CB8AC3E}">
        <p14:creationId xmlns:p14="http://schemas.microsoft.com/office/powerpoint/2010/main" val="350334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BBE14-0C3D-4FCB-BCE7-2AB9C153952B}"/>
              </a:ext>
            </a:extLst>
          </p:cNvPr>
          <p:cNvSpPr>
            <a:spLocks noGrp="1"/>
          </p:cNvSpPr>
          <p:nvPr>
            <p:ph type="title"/>
          </p:nvPr>
        </p:nvSpPr>
        <p:spPr>
          <a:xfrm>
            <a:off x="838200" y="365125"/>
            <a:ext cx="10515600" cy="9704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05349EB-47E3-4659-8309-2BA67105D793}"/>
              </a:ext>
            </a:extLst>
          </p:cNvPr>
          <p:cNvSpPr>
            <a:spLocks noGrp="1"/>
          </p:cNvSpPr>
          <p:nvPr>
            <p:ph idx="1"/>
          </p:nvPr>
        </p:nvSpPr>
        <p:spPr>
          <a:xfrm>
            <a:off x="838200" y="576470"/>
            <a:ext cx="10515600" cy="5600493"/>
          </a:xfrm>
        </p:spPr>
        <p:txBody>
          <a:bodyPr/>
          <a:lstStyle/>
          <a:p>
            <a:pPr marL="0" indent="0">
              <a:buNone/>
            </a:pPr>
            <a:r>
              <a:rPr lang="en-US" dirty="0"/>
              <a:t>Please check PowerSchool to be certain that you are receiving the credit you deserve for your work. </a:t>
            </a:r>
          </a:p>
          <a:p>
            <a:pPr marL="0" indent="0">
              <a:buNone/>
            </a:pPr>
            <a:r>
              <a:rPr lang="en-US" dirty="0"/>
              <a:t>If you are confused as to why your grade is what is shown, please communicate your concerns to M. Gerson.</a:t>
            </a:r>
          </a:p>
          <a:p>
            <a:pPr marL="0" indent="0">
              <a:buNone/>
            </a:pPr>
            <a:r>
              <a:rPr lang="en-US" dirty="0"/>
              <a:t>If you have an excused absence, you have the number of days during which you were absent plus 1 to make up the work. Thus if you were absent Monday, Tuesday, and Wednesday, then you have four days (Thursday, Friday, Monday, Tuesday) to make up the work. All work from the excused absence period is due at the start of the class on the day following the make-up period. In the example given here, make-up work is due at the start of class on Wednesday.</a:t>
            </a:r>
          </a:p>
          <a:p>
            <a:pPr marL="0" indent="0">
              <a:buNone/>
            </a:pPr>
            <a:r>
              <a:rPr lang="en-US" dirty="0">
                <a:solidFill>
                  <a:srgbClr val="FF0000"/>
                </a:solidFill>
              </a:rPr>
              <a:t>Make-up work must include the Travail de cloche and the Billet de sortie for each day. </a:t>
            </a:r>
          </a:p>
        </p:txBody>
      </p:sp>
    </p:spTree>
    <p:extLst>
      <p:ext uri="{BB962C8B-B14F-4D97-AF65-F5344CB8AC3E}">
        <p14:creationId xmlns:p14="http://schemas.microsoft.com/office/powerpoint/2010/main" val="3305600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05C0-221A-4C29-9755-0E4B04864BD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5CB2FCA-91F5-4DA8-894B-775AD73264CB}"/>
              </a:ext>
            </a:extLst>
          </p:cNvPr>
          <p:cNvSpPr>
            <a:spLocks noGrp="1"/>
          </p:cNvSpPr>
          <p:nvPr>
            <p:ph idx="1"/>
          </p:nvPr>
        </p:nvSpPr>
        <p:spPr/>
        <p:txBody>
          <a:bodyPr/>
          <a:lstStyle/>
          <a:p>
            <a:pPr marL="0" indent="0">
              <a:buNone/>
            </a:pPr>
            <a:r>
              <a:rPr lang="en-US" dirty="0"/>
              <a:t>Late work handed in by the end of ninth period on the day it is due will receive 80% of earned credit. Late work received by the end of ninth period the day after it is due will receive 70% of earned credit. </a:t>
            </a:r>
          </a:p>
          <a:p>
            <a:pPr marL="0" indent="0">
              <a:buNone/>
            </a:pPr>
            <a:r>
              <a:rPr lang="en-US" dirty="0"/>
              <a:t>After the end of ninth period the day after an assignment is due, no credit can be received for late work unless you speak with M. Gerson and can give a valid explanation as to why the rules should be waived.</a:t>
            </a:r>
          </a:p>
          <a:p>
            <a:pPr marL="0" indent="0">
              <a:buNone/>
            </a:pPr>
            <a:r>
              <a:rPr lang="en-US" dirty="0"/>
              <a:t>  </a:t>
            </a:r>
          </a:p>
        </p:txBody>
      </p:sp>
    </p:spTree>
    <p:extLst>
      <p:ext uri="{BB962C8B-B14F-4D97-AF65-F5344CB8AC3E}">
        <p14:creationId xmlns:p14="http://schemas.microsoft.com/office/powerpoint/2010/main" val="397283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28320</TotalTime>
  <Words>740</Words>
  <Application>Microsoft Office PowerPoint</Application>
  <PresentationFormat>Widescreen</PresentationFormat>
  <Paragraphs>73</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Travail de cloche</vt:lpstr>
      <vt:lpstr>Bonjour!</vt:lpstr>
      <vt:lpstr>Dany Laferrièrre is a novelist who was born in Haiti and has spent his literary career writing in French in Québec. He is a member of                   L’ Académie Française.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La vie d’un(e) touriste</vt:lpstr>
      <vt:lpstr>un guichet automatique un distributeur automatique</vt:lpstr>
      <vt:lpstr>faire la queue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336</cp:revision>
  <dcterms:created xsi:type="dcterms:W3CDTF">2016-10-03T16:25:09Z</dcterms:created>
  <dcterms:modified xsi:type="dcterms:W3CDTF">2025-01-06T20:13:50Z</dcterms:modified>
</cp:coreProperties>
</file>