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1" r:id="rId2"/>
    <p:sldId id="400" r:id="rId3"/>
    <p:sldId id="432" r:id="rId4"/>
    <p:sldId id="430" r:id="rId5"/>
    <p:sldId id="483" r:id="rId6"/>
    <p:sldId id="384" r:id="rId7"/>
    <p:sldId id="389" r:id="rId8"/>
    <p:sldId id="436" r:id="rId9"/>
    <p:sldId id="437" r:id="rId10"/>
    <p:sldId id="439" r:id="rId11"/>
    <p:sldId id="438" r:id="rId12"/>
    <p:sldId id="392" r:id="rId13"/>
    <p:sldId id="393" r:id="rId14"/>
    <p:sldId id="394" r:id="rId15"/>
    <p:sldId id="409" r:id="rId16"/>
    <p:sldId id="414" r:id="rId17"/>
    <p:sldId id="391" r:id="rId18"/>
    <p:sldId id="370" r:id="rId19"/>
    <p:sldId id="404" r:id="rId20"/>
    <p:sldId id="387" r:id="rId2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00"/>
            <p14:sldId id="432"/>
            <p14:sldId id="430"/>
            <p14:sldId id="483"/>
            <p14:sldId id="384"/>
            <p14:sldId id="389"/>
            <p14:sldId id="436"/>
            <p14:sldId id="437"/>
            <p14:sldId id="439"/>
            <p14:sldId id="438"/>
            <p14:sldId id="392"/>
            <p14:sldId id="393"/>
            <p14:sldId id="394"/>
            <p14:sldId id="409"/>
            <p14:sldId id="414"/>
            <p14:sldId id="391"/>
            <p14:sldId id="370"/>
            <p14:sldId id="404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46" d="100"/>
          <a:sy n="46" d="100"/>
        </p:scale>
        <p:origin x="323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20:07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10696 0 0,'0'0'232'0'0,"-2"2"-14"0"0,-6 5-27 0 0,6-6 556 0 0,2-1 230 0 0,0 0 42 0 0,0 0-43 0 0,0 0-203 0 0,0 0-91 0 0,0 0-11 0 0,0 0-143 0 0,-2-1-579 0 0,-2-28-2428 0 0,10 19 883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20:07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12416 0 0,'0'0'352'0'0,"0"0"80"0"0,0 0-344 0 0,0 0-88 0 0,0 0 0 0 0,0 0 0 0 0,0 0 200 0 0,0 0 24 0 0,0 0 8 0 0,0 0 0 0 0,0 0-776 0 0,0 0-160 0 0,0 0-32 0 0,0 0-4224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5T20:07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10696 0 0,'-16'84'2488'0'0,"10"-61"-952"0"0,5-18-1094 0 0,-3 1-356 0 0,3-4-408 0 0,1-2-152 0 0,0 0-34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477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8397"/>
            <a:ext cx="5617209" cy="366428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477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customXml" Target="../ink/ink2.xml"/><Relationship Id="rId17" Type="http://schemas.openxmlformats.org/officeDocument/2006/relationships/image" Target="../media/image14.png"/><Relationship Id="rId2" Type="http://schemas.openxmlformats.org/officeDocument/2006/relationships/customXml" Target="../ink/ink1.xm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30" Type="http://schemas.openxmlformats.org/officeDocument/2006/relationships/customXml" Target="../ink/ink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00055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cinq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DED1-C235-4F8E-9602-E8746C4B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sourire</a:t>
            </a:r>
            <a:r>
              <a:rPr lang="en-US" sz="2800" b="1" dirty="0"/>
              <a:t> du </a:t>
            </a:r>
            <a:r>
              <a:rPr lang="en-US" sz="2800" b="1" dirty="0" err="1"/>
              <a:t>subjonctif</a:t>
            </a:r>
            <a:endParaRPr lang="en-US" sz="28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F3BA57-3370-4079-B50B-9F0C93114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546" y="1782555"/>
            <a:ext cx="4219521" cy="421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DED1-C235-4F8E-9602-E8746C4B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 </a:t>
            </a:r>
            <a:r>
              <a:rPr lang="en-US" sz="2800" b="1" dirty="0" err="1"/>
              <a:t>sourire</a:t>
            </a:r>
            <a:r>
              <a:rPr lang="en-US" sz="2800" b="1" dirty="0"/>
              <a:t> du </a:t>
            </a:r>
            <a:r>
              <a:rPr lang="en-US" sz="2800" b="1" dirty="0" err="1"/>
              <a:t>subjonctif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B0DE17-EC43-4FFB-9CA3-1C08467B2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839" y="2151965"/>
            <a:ext cx="6085536" cy="341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8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Comment fait-on le subjonctif?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Commencez avec la forme ils /elles du présent</a:t>
            </a:r>
          </a:p>
          <a:p>
            <a:pPr marL="0" indent="0">
              <a:buNone/>
            </a:pPr>
            <a:r>
              <a:rPr lang="fr-FR" dirty="0"/>
              <a:t>manger </a:t>
            </a:r>
            <a:r>
              <a:rPr lang="fr-FR" dirty="0">
                <a:sym typeface="Wingdings" panose="05000000000000000000" pitchFamily="2" charset="2"/>
              </a:rPr>
              <a:t> mangent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laissez tomber le « </a:t>
            </a:r>
            <a:r>
              <a:rPr lang="fr-FR" dirty="0" err="1">
                <a:sym typeface="Wingdings" panose="05000000000000000000" pitchFamily="2" charset="2"/>
              </a:rPr>
              <a:t>ent</a:t>
            </a:r>
            <a:r>
              <a:rPr lang="fr-FR" dirty="0">
                <a:sym typeface="Wingdings" panose="05000000000000000000" pitchFamily="2" charset="2"/>
              </a:rPr>
              <a:t> »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mangent  </a:t>
            </a:r>
            <a:r>
              <a:rPr lang="fr-FR" dirty="0" err="1">
                <a:sym typeface="Wingdings" panose="05000000000000000000" pitchFamily="2" charset="2"/>
              </a:rPr>
              <a:t>mang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7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Ajoutez la terminaison du subjonctif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je mang</a:t>
            </a:r>
            <a:r>
              <a:rPr lang="fr-FR" b="1" dirty="0"/>
              <a:t>e</a:t>
            </a:r>
          </a:p>
          <a:p>
            <a:pPr marL="0" indent="0">
              <a:buNone/>
            </a:pPr>
            <a:r>
              <a:rPr lang="fr-FR" dirty="0"/>
              <a:t>tu mang</a:t>
            </a:r>
            <a:r>
              <a:rPr lang="fr-FR" b="1" dirty="0"/>
              <a:t>es</a:t>
            </a:r>
          </a:p>
          <a:p>
            <a:pPr marL="0" indent="0">
              <a:buNone/>
            </a:pPr>
            <a:r>
              <a:rPr lang="fr-FR" dirty="0"/>
              <a:t>il /elle mang</a:t>
            </a:r>
            <a:r>
              <a:rPr lang="fr-FR" b="1" dirty="0"/>
              <a:t>e</a:t>
            </a:r>
          </a:p>
          <a:p>
            <a:pPr marL="0" indent="0">
              <a:buNone/>
            </a:pPr>
            <a:r>
              <a:rPr lang="fr-FR" dirty="0"/>
              <a:t>nous mang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ons</a:t>
            </a:r>
          </a:p>
          <a:p>
            <a:pPr marL="0" indent="0">
              <a:buNone/>
            </a:pPr>
            <a:r>
              <a:rPr lang="fr-FR" dirty="0"/>
              <a:t>vous mang</a:t>
            </a:r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b="1" dirty="0"/>
              <a:t>ez</a:t>
            </a:r>
          </a:p>
          <a:p>
            <a:pPr marL="0" indent="0">
              <a:buNone/>
            </a:pPr>
            <a:r>
              <a:rPr lang="fr-FR" dirty="0"/>
              <a:t>elles / ils mang</a:t>
            </a:r>
            <a:r>
              <a:rPr lang="fr-FR" b="1" dirty="0"/>
              <a:t>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3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finir</a:t>
            </a:r>
          </a:p>
          <a:p>
            <a:pPr marL="0" indent="0">
              <a:buNone/>
            </a:pPr>
            <a:r>
              <a:rPr lang="fr-FR" dirty="0"/>
              <a:t>finissent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finiss</a:t>
            </a: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je finisse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tu finisses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elle / il finisse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nous finissions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vous finissiez</a:t>
            </a: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ils / elles finissent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7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A327-1619-4957-8740-E896656E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C360-CACD-4A4F-87FE-923088ECC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974"/>
            <a:ext cx="10515600" cy="58543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exception of a small number of verbs which have irregular roots in the subjunctive, the nous and </a:t>
            </a:r>
            <a:r>
              <a:rPr lang="en-US" dirty="0" err="1"/>
              <a:t>vous</a:t>
            </a:r>
            <a:r>
              <a:rPr lang="en-US" dirty="0"/>
              <a:t> forms of the subjunctive are always identical to those for the </a:t>
            </a:r>
            <a:r>
              <a:rPr lang="en-US" dirty="0" err="1"/>
              <a:t>imparfait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boire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boivent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boiv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je </a:t>
            </a:r>
            <a:r>
              <a:rPr lang="en-US" dirty="0" err="1">
                <a:sym typeface="Wingdings" panose="05000000000000000000" pitchFamily="2" charset="2"/>
              </a:rPr>
              <a:t>boive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boives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elle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boive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nous </a:t>
            </a:r>
            <a:r>
              <a:rPr lang="en-US" dirty="0" err="1">
                <a:sym typeface="Wingdings" panose="05000000000000000000" pitchFamily="2" charset="2"/>
              </a:rPr>
              <a:t>buvions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vous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buviez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elles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boivent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4" y="1936836"/>
            <a:ext cx="115412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 err="1"/>
              <a:t>avoir</a:t>
            </a:r>
            <a:r>
              <a:rPr lang="en-US" dirty="0"/>
              <a:t>	    </a:t>
            </a:r>
            <a:r>
              <a:rPr lang="en-US" u="sng" dirty="0" err="1"/>
              <a:t>être</a:t>
            </a:r>
            <a:r>
              <a:rPr lang="en-US" dirty="0"/>
              <a:t>	        </a:t>
            </a:r>
            <a:r>
              <a:rPr lang="en-US" u="sng" dirty="0"/>
              <a:t>faire</a:t>
            </a:r>
            <a:r>
              <a:rPr lang="en-US" dirty="0"/>
              <a:t>	   </a:t>
            </a:r>
            <a:r>
              <a:rPr lang="en-US" u="sng" dirty="0" err="1"/>
              <a:t>aller</a:t>
            </a:r>
            <a:r>
              <a:rPr lang="en-US" dirty="0"/>
              <a:t>	      </a:t>
            </a:r>
            <a:r>
              <a:rPr lang="en-US" u="sng" dirty="0"/>
              <a:t>savoir    </a:t>
            </a:r>
            <a:r>
              <a:rPr lang="en-US" dirty="0"/>
              <a:t>         </a:t>
            </a:r>
            <a:r>
              <a:rPr lang="en-US" u="sng" dirty="0" err="1"/>
              <a:t>pouvoir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que je			</a:t>
            </a:r>
            <a:r>
              <a:rPr lang="en-US" dirty="0" err="1"/>
              <a:t>aie</a:t>
            </a:r>
            <a:r>
              <a:rPr lang="en-US" dirty="0"/>
              <a:t>	   </a:t>
            </a:r>
            <a:r>
              <a:rPr lang="en-US" dirty="0" err="1"/>
              <a:t>sois</a:t>
            </a:r>
            <a:r>
              <a:rPr lang="en-US" dirty="0"/>
              <a:t>	       </a:t>
            </a:r>
            <a:r>
              <a:rPr lang="en-US" dirty="0" err="1"/>
              <a:t>fasse</a:t>
            </a:r>
            <a:r>
              <a:rPr lang="en-US" dirty="0"/>
              <a:t>	  </a:t>
            </a:r>
            <a:r>
              <a:rPr lang="en-US" dirty="0" err="1"/>
              <a:t>aille</a:t>
            </a:r>
            <a:r>
              <a:rPr lang="en-US" dirty="0"/>
              <a:t>	       </a:t>
            </a:r>
            <a:r>
              <a:rPr lang="en-US" dirty="0" err="1"/>
              <a:t>sache</a:t>
            </a:r>
            <a:r>
              <a:rPr lang="en-US" dirty="0"/>
              <a:t>	       </a:t>
            </a:r>
            <a:r>
              <a:rPr lang="en-US" dirty="0" err="1"/>
              <a:t>puisse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tu</a:t>
            </a:r>
            <a:r>
              <a:rPr lang="en-US" dirty="0"/>
              <a:t>		</a:t>
            </a:r>
            <a:r>
              <a:rPr lang="en-US" dirty="0" err="1"/>
              <a:t>aies</a:t>
            </a:r>
            <a:r>
              <a:rPr lang="en-US" dirty="0"/>
              <a:t>	   </a:t>
            </a:r>
            <a:r>
              <a:rPr lang="en-US" dirty="0" err="1"/>
              <a:t>sois</a:t>
            </a:r>
            <a:r>
              <a:rPr lang="en-US" dirty="0"/>
              <a:t>	       </a:t>
            </a:r>
            <a:r>
              <a:rPr lang="en-US" dirty="0" err="1"/>
              <a:t>fasses</a:t>
            </a:r>
            <a:r>
              <a:rPr lang="en-US" dirty="0"/>
              <a:t>	  </a:t>
            </a:r>
            <a:r>
              <a:rPr lang="en-US" dirty="0" err="1"/>
              <a:t>ailles</a:t>
            </a:r>
            <a:r>
              <a:rPr lang="en-US" dirty="0"/>
              <a:t>	       </a:t>
            </a:r>
            <a:r>
              <a:rPr lang="en-US" dirty="0" err="1"/>
              <a:t>saches</a:t>
            </a:r>
            <a:r>
              <a:rPr lang="en-US" dirty="0"/>
              <a:t>           </a:t>
            </a:r>
            <a:r>
              <a:rPr lang="en-US" dirty="0" err="1"/>
              <a:t>puisses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qu’il</a:t>
            </a:r>
            <a:r>
              <a:rPr lang="en-US" dirty="0"/>
              <a:t> / </a:t>
            </a:r>
            <a:r>
              <a:rPr lang="en-US" dirty="0" err="1"/>
              <a:t>elle</a:t>
            </a:r>
            <a:r>
              <a:rPr lang="en-US" dirty="0"/>
              <a:t>		</a:t>
            </a:r>
            <a:r>
              <a:rPr lang="en-US" dirty="0" err="1"/>
              <a:t>ait</a:t>
            </a:r>
            <a:r>
              <a:rPr lang="en-US" dirty="0"/>
              <a:t>	  </a:t>
            </a:r>
            <a:r>
              <a:rPr lang="en-US" dirty="0" err="1"/>
              <a:t>soit</a:t>
            </a:r>
            <a:r>
              <a:rPr lang="en-US" dirty="0"/>
              <a:t>	       </a:t>
            </a:r>
            <a:r>
              <a:rPr lang="en-US" dirty="0" err="1"/>
              <a:t>fasse</a:t>
            </a:r>
            <a:r>
              <a:rPr lang="en-US" dirty="0"/>
              <a:t>	  </a:t>
            </a:r>
            <a:r>
              <a:rPr lang="en-US" dirty="0" err="1"/>
              <a:t>aille</a:t>
            </a:r>
            <a:r>
              <a:rPr lang="en-US" dirty="0"/>
              <a:t>	       </a:t>
            </a:r>
            <a:r>
              <a:rPr lang="en-US" dirty="0" err="1"/>
              <a:t>sache</a:t>
            </a:r>
            <a:r>
              <a:rPr lang="en-US" dirty="0"/>
              <a:t>             </a:t>
            </a:r>
            <a:r>
              <a:rPr lang="en-US" dirty="0" err="1"/>
              <a:t>puisse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nous		</a:t>
            </a:r>
            <a:r>
              <a:rPr lang="en-US" dirty="0" err="1"/>
              <a:t>ayons</a:t>
            </a:r>
            <a:r>
              <a:rPr lang="en-US" dirty="0"/>
              <a:t>	  </a:t>
            </a:r>
            <a:r>
              <a:rPr lang="en-US" dirty="0" err="1"/>
              <a:t>soyons</a:t>
            </a:r>
            <a:r>
              <a:rPr lang="en-US" dirty="0"/>
              <a:t>    </a:t>
            </a:r>
            <a:r>
              <a:rPr lang="en-US" dirty="0" err="1"/>
              <a:t>fassions</a:t>
            </a:r>
            <a:r>
              <a:rPr lang="en-US" dirty="0"/>
              <a:t>	  </a:t>
            </a:r>
            <a:r>
              <a:rPr lang="en-US" dirty="0" err="1"/>
              <a:t>allions</a:t>
            </a:r>
            <a:r>
              <a:rPr lang="en-US" dirty="0"/>
              <a:t>     </a:t>
            </a:r>
            <a:r>
              <a:rPr lang="en-US" dirty="0" err="1"/>
              <a:t>sachions</a:t>
            </a:r>
            <a:r>
              <a:rPr lang="en-US" dirty="0"/>
              <a:t>        </a:t>
            </a:r>
            <a:r>
              <a:rPr lang="en-US" dirty="0" err="1"/>
              <a:t>puissions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que </a:t>
            </a:r>
            <a:r>
              <a:rPr lang="en-US" dirty="0" err="1"/>
              <a:t>vous</a:t>
            </a:r>
            <a:r>
              <a:rPr lang="en-US" dirty="0"/>
              <a:t>		</a:t>
            </a:r>
            <a:r>
              <a:rPr lang="en-US" dirty="0" err="1"/>
              <a:t>ayez</a:t>
            </a:r>
            <a:r>
              <a:rPr lang="en-US" dirty="0"/>
              <a:t>	  </a:t>
            </a:r>
            <a:r>
              <a:rPr lang="en-US" dirty="0" err="1"/>
              <a:t>soyez</a:t>
            </a:r>
            <a:r>
              <a:rPr lang="en-US" dirty="0"/>
              <a:t>      </a:t>
            </a:r>
            <a:r>
              <a:rPr lang="en-US" dirty="0" err="1"/>
              <a:t>fassiez</a:t>
            </a:r>
            <a:r>
              <a:rPr lang="en-US" dirty="0"/>
              <a:t>	  </a:t>
            </a:r>
            <a:r>
              <a:rPr lang="en-US" dirty="0" err="1"/>
              <a:t>alliez</a:t>
            </a:r>
            <a:r>
              <a:rPr lang="en-US" dirty="0"/>
              <a:t>        </a:t>
            </a:r>
            <a:r>
              <a:rPr lang="en-US" dirty="0" err="1"/>
              <a:t>sachiez</a:t>
            </a:r>
            <a:r>
              <a:rPr lang="en-US" dirty="0"/>
              <a:t>          </a:t>
            </a:r>
            <a:r>
              <a:rPr lang="en-US" dirty="0" err="1"/>
              <a:t>puissiez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qu’ils</a:t>
            </a:r>
            <a:r>
              <a:rPr lang="en-US" dirty="0"/>
              <a:t> / </a:t>
            </a:r>
            <a:r>
              <a:rPr lang="en-US" dirty="0" err="1"/>
              <a:t>elles</a:t>
            </a:r>
            <a:r>
              <a:rPr lang="en-US" dirty="0"/>
              <a:t>		</a:t>
            </a:r>
            <a:r>
              <a:rPr lang="en-US" dirty="0" err="1"/>
              <a:t>aient</a:t>
            </a:r>
            <a:r>
              <a:rPr lang="en-US" dirty="0"/>
              <a:t> 	  </a:t>
            </a:r>
            <a:r>
              <a:rPr lang="en-US" dirty="0" err="1"/>
              <a:t>soient</a:t>
            </a:r>
            <a:r>
              <a:rPr lang="en-US" dirty="0"/>
              <a:t>     </a:t>
            </a:r>
            <a:r>
              <a:rPr lang="en-US" dirty="0" err="1"/>
              <a:t>fassent</a:t>
            </a:r>
            <a:r>
              <a:rPr lang="en-US" dirty="0"/>
              <a:t>	  </a:t>
            </a:r>
            <a:r>
              <a:rPr lang="en-US" dirty="0" err="1"/>
              <a:t>aillent</a:t>
            </a:r>
            <a:r>
              <a:rPr lang="en-US" dirty="0"/>
              <a:t>      </a:t>
            </a:r>
            <a:r>
              <a:rPr lang="en-US" dirty="0" err="1"/>
              <a:t>sachent</a:t>
            </a:r>
            <a:r>
              <a:rPr lang="en-US" dirty="0"/>
              <a:t>         </a:t>
            </a:r>
            <a:r>
              <a:rPr lang="en-US" dirty="0" err="1"/>
              <a:t>puissent</a:t>
            </a: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Sarah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heureuse</a:t>
            </a:r>
            <a:r>
              <a:rPr lang="en-US" dirty="0"/>
              <a:t> que </a:t>
            </a:r>
            <a:r>
              <a:rPr lang="en-US" u="sng" dirty="0"/>
              <a:t>(subject)</a:t>
            </a:r>
            <a:r>
              <a:rPr lang="en-US" dirty="0"/>
              <a:t>  </a:t>
            </a:r>
            <a:r>
              <a:rPr lang="en-US" u="sng" dirty="0"/>
              <a:t>(non-ER verb)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u="sng" dirty="0"/>
              <a:t>plural noun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81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08B8-21F0-4321-9E37-4F64564E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6EF6EAE-82C2-4D43-95F6-4A0128A73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765" y="2208914"/>
            <a:ext cx="3566469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406029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2996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 cows of Hogwarts are those who give chocolate milk.</a:t>
            </a:r>
          </a:p>
        </p:txBody>
      </p:sp>
    </p:spTree>
    <p:extLst>
      <p:ext uri="{BB962C8B-B14F-4D97-AF65-F5344CB8AC3E}">
        <p14:creationId xmlns:p14="http://schemas.microsoft.com/office/powerpoint/2010/main" val="307452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307"/>
            <a:ext cx="10515600" cy="4465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Questions 1 and 2 may be answered in English and do not require a complete sentence.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When is the subjunctive used?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is required to have a grammatically correct sentence in the French subjunctive?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Translate into French: Justin and Celine are happy that Bob finishes his homework.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F06612C-4097-4C40-A927-829D1A90E06A}"/>
                  </a:ext>
                </a:extLst>
              </p14:cNvPr>
              <p14:cNvContentPartPr/>
              <p14:nvPr/>
            </p14:nvContentPartPr>
            <p14:xfrm>
              <a:off x="10374634" y="4639714"/>
              <a:ext cx="6480" cy="15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F06612C-4097-4C40-A927-829D1A90E06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65634" y="4631074"/>
                <a:ext cx="24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1317045-B0FD-42C4-AD36-AB8D55551399}"/>
                  </a:ext>
                </a:extLst>
              </p14:cNvPr>
              <p14:cNvContentPartPr/>
              <p14:nvPr/>
            </p14:nvContentPartPr>
            <p14:xfrm>
              <a:off x="8271874" y="548139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1317045-B0FD-42C4-AD36-AB8D555513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62874" y="54727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53A88A8-E3C7-436A-AF41-828168CE9BE1}"/>
                  </a:ext>
                </a:extLst>
              </p14:cNvPr>
              <p14:cNvContentPartPr/>
              <p14:nvPr/>
            </p14:nvContentPartPr>
            <p14:xfrm>
              <a:off x="8807194" y="5949394"/>
              <a:ext cx="10440" cy="435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53A88A8-E3C7-436A-AF41-828168CE9BE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98554" y="5940754"/>
                <a:ext cx="2808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9282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quatre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5257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Alain </a:t>
            </a:r>
            <a:r>
              <a:rPr lang="en-US" sz="2800" b="1" dirty="0" err="1"/>
              <a:t>Mabanckou</a:t>
            </a:r>
            <a:r>
              <a:rPr lang="en-US" sz="2800" b="1" dirty="0"/>
              <a:t>, who was born in Republic of Congo, is a French citizen who writes in French. His book </a:t>
            </a:r>
            <a:r>
              <a:rPr lang="en-US" sz="2800" b="1" i="1" dirty="0" err="1"/>
              <a:t>Lettre</a:t>
            </a:r>
            <a:r>
              <a:rPr lang="en-US" sz="2800" b="1" i="1" dirty="0"/>
              <a:t> à Jimmy </a:t>
            </a:r>
            <a:r>
              <a:rPr lang="en-US" sz="2800" b="1" dirty="0"/>
              <a:t>is a best-seller in France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D109C-CF13-426F-B2F4-B1D9BC5FA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0891" y="2957792"/>
            <a:ext cx="1840364" cy="3110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AC1844-D93D-441E-ADD7-33ED2B6B1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549" y="3050191"/>
            <a:ext cx="3756576" cy="29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6E15-C583-477F-8E8A-151827D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Mardi Gras parades in Mobile, Alabama and in New Orleans are a </a:t>
            </a:r>
            <a:r>
              <a:rPr lang="en-US" sz="2800" b="1" dirty="0" err="1"/>
              <a:t>leagacy</a:t>
            </a:r>
            <a:r>
              <a:rPr lang="en-US" sz="2800" b="1" dirty="0"/>
              <a:t> of the French heritage of those cities.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769364-5BAA-43B5-998F-A11AB7304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269" y="2558321"/>
            <a:ext cx="4907494" cy="2748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D2200-8400-45DB-8148-BEA04CCF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708" y="2600472"/>
            <a:ext cx="4126533" cy="274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72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7330"/>
            <a:ext cx="10515600" cy="5299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L’indicatif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Celui qui est réel.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M. Gerson porte un nœud papillon.</a:t>
            </a:r>
          </a:p>
          <a:p>
            <a:pPr marL="0" indent="0">
              <a:buNone/>
            </a:pPr>
            <a:r>
              <a:rPr lang="fr-FR" dirty="0"/>
              <a:t>Kate est assise dans la salle de classe.</a:t>
            </a:r>
          </a:p>
          <a:p>
            <a:pPr marL="0" indent="0">
              <a:buNone/>
            </a:pPr>
            <a:r>
              <a:rPr lang="fr-FR" dirty="0"/>
              <a:t>Nous sommes au Colorado.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subjonctif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</a:t>
            </a:r>
            <a:r>
              <a:rPr lang="en-US" dirty="0" err="1"/>
              <a:t>peut</a:t>
            </a:r>
            <a:r>
              <a:rPr lang="en-US" dirty="0"/>
              <a:t> le disputer.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Andrew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heureux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Il </a:t>
            </a:r>
            <a:r>
              <a:rPr lang="en-US" dirty="0" err="1"/>
              <a:t>faut</a:t>
            </a:r>
            <a:r>
              <a:rPr lang="en-US" dirty="0"/>
              <a:t> manger </a:t>
            </a:r>
            <a:r>
              <a:rPr lang="en-US" dirty="0" err="1"/>
              <a:t>vos</a:t>
            </a:r>
            <a:r>
              <a:rPr lang="en-US" dirty="0"/>
              <a:t> legumes.</a:t>
            </a:r>
          </a:p>
          <a:p>
            <a:pPr marL="0" indent="0">
              <a:buNone/>
            </a:pPr>
            <a:r>
              <a:rPr lang="en-US" dirty="0"/>
              <a:t>Juliette </a:t>
            </a:r>
            <a:r>
              <a:rPr lang="en-US" dirty="0" err="1"/>
              <a:t>veut</a:t>
            </a:r>
            <a:r>
              <a:rPr lang="en-US" dirty="0"/>
              <a:t> manger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banane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5095-DEA5-40C0-B27B-A71F9A54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0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F0C9-3C5B-42E1-B05B-90B80F39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3046"/>
            <a:ext cx="10515600" cy="57473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subjunctive is “triggered” by the use of a phrase which indicates a perceived need, an opinion, a command, a doubt, an emotion, or a similar phrase which indicates that the what follows is not a simple fact.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Justin </a:t>
            </a:r>
            <a:r>
              <a:rPr lang="en-US" b="1" i="1" dirty="0" err="1">
                <a:solidFill>
                  <a:srgbClr val="FF0000"/>
                </a:solidFill>
              </a:rPr>
              <a:t>est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heureux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que </a:t>
            </a:r>
            <a:r>
              <a:rPr lang="en-US" dirty="0" err="1">
                <a:solidFill>
                  <a:srgbClr val="FF0000"/>
                </a:solidFill>
              </a:rPr>
              <a:t>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famille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</a:t>
            </a:r>
            <a:r>
              <a:rPr lang="en-US" dirty="0">
                <a:solidFill>
                  <a:srgbClr val="FF0000"/>
                </a:solidFill>
              </a:rPr>
              <a:t> bonne santé.</a:t>
            </a:r>
          </a:p>
          <a:p>
            <a:pPr marL="0" indent="0">
              <a:buNone/>
            </a:pPr>
            <a:r>
              <a:rPr lang="en-US" dirty="0"/>
              <a:t>For the subjunctive to be correctly used there must be two clauses which have two different subjects.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Justin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est heureux </a:t>
            </a:r>
            <a:r>
              <a:rPr lang="fr-FR" dirty="0">
                <a:solidFill>
                  <a:srgbClr val="FF0000"/>
                </a:solidFill>
              </a:rPr>
              <a:t>que </a:t>
            </a:r>
            <a:r>
              <a:rPr lang="fr-FR" b="1" dirty="0">
                <a:solidFill>
                  <a:srgbClr val="FF0000"/>
                </a:solidFill>
              </a:rPr>
              <a:t>sa famille </a:t>
            </a:r>
            <a:r>
              <a:rPr lang="fr-FR" dirty="0">
                <a:solidFill>
                  <a:srgbClr val="FF0000"/>
                </a:solidFill>
              </a:rPr>
              <a:t>soit en bonne santé.</a:t>
            </a:r>
          </a:p>
          <a:p>
            <a:pPr marL="0" indent="0">
              <a:buNone/>
            </a:pPr>
            <a:r>
              <a:rPr lang="en-US" dirty="0"/>
              <a:t>The “triggering clause” is in the indicative and the following clause, which is almost always introduced by the preposition “que,” is in the subjunctive.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Justin est heureux </a:t>
            </a:r>
            <a:r>
              <a:rPr lang="fr-FR" dirty="0">
                <a:solidFill>
                  <a:srgbClr val="FF0000"/>
                </a:solidFill>
              </a:rPr>
              <a:t>que sa famille soit en bonne santé.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971B-90B8-446E-B8D5-1C3C24F8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2441-4602-4605-AD2B-D35029DA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the clause containing the “triggering phrase” and the subsequent clause have the same subject, the subsequent clause is introduced by “de” and the second verb is in the infinitive.</a:t>
            </a:r>
          </a:p>
          <a:p>
            <a:pPr marL="0" indent="0">
              <a:buNone/>
            </a:pPr>
            <a:r>
              <a:rPr lang="fr-FR" dirty="0"/>
              <a:t>Justin est heureux que Justin soit en bonne santé.</a:t>
            </a:r>
          </a:p>
          <a:p>
            <a:pPr marL="0" indent="0">
              <a:buNone/>
            </a:pPr>
            <a:r>
              <a:rPr lang="fr-FR" strike="sngStrike" dirty="0"/>
              <a:t>Justin est heureux que Justin soit en bonne santé.</a:t>
            </a:r>
          </a:p>
          <a:p>
            <a:pPr marL="0" indent="0">
              <a:buNone/>
            </a:pPr>
            <a:r>
              <a:rPr lang="fr-FR" dirty="0"/>
              <a:t>Justin est heureux d’être en bonne santé.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46979</TotalTime>
  <Words>656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 Bonjour!</vt:lpstr>
      <vt:lpstr>  Travail de cloche </vt:lpstr>
      <vt:lpstr> Bonjour!</vt:lpstr>
      <vt:lpstr>  Alain Mabanckou, who was born in Republic of Congo, is a French citizen who writes in French. His book Lettre à Jimmy is a best-seller in France  </vt:lpstr>
      <vt:lpstr>The Mardi Gras parades in Mobile, Alabama and in New Orleans are a leagacy of the French heritage of those cities.</vt:lpstr>
      <vt:lpstr>PowerPoint Presentation</vt:lpstr>
      <vt:lpstr>PowerPoint Presentation</vt:lpstr>
      <vt:lpstr>PowerPoint Presentation</vt:lpstr>
      <vt:lpstr>PowerPoint Presentation</vt:lpstr>
      <vt:lpstr>Le sourire du subjonctif</vt:lpstr>
      <vt:lpstr>Le sourire du subjonctif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554</cp:revision>
  <cp:lastPrinted>2020-03-09T20:07:33Z</cp:lastPrinted>
  <dcterms:created xsi:type="dcterms:W3CDTF">2016-10-03T16:25:09Z</dcterms:created>
  <dcterms:modified xsi:type="dcterms:W3CDTF">2025-02-28T17:29:17Z</dcterms:modified>
</cp:coreProperties>
</file>