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1" r:id="rId2"/>
    <p:sldId id="442" r:id="rId3"/>
    <p:sldId id="482" r:id="rId4"/>
    <p:sldId id="272" r:id="rId5"/>
    <p:sldId id="261" r:id="rId6"/>
    <p:sldId id="477" r:id="rId7"/>
    <p:sldId id="483" r:id="rId8"/>
    <p:sldId id="480" r:id="rId9"/>
    <p:sldId id="423" r:id="rId10"/>
    <p:sldId id="424" r:id="rId11"/>
    <p:sldId id="425" r:id="rId12"/>
    <p:sldId id="426" r:id="rId13"/>
    <p:sldId id="481" r:id="rId14"/>
    <p:sldId id="441" r:id="rId15"/>
    <p:sldId id="422" r:id="rId16"/>
    <p:sldId id="421" r:id="rId17"/>
    <p:sldId id="443" r:id="rId18"/>
    <p:sldId id="444" r:id="rId19"/>
    <p:sldId id="432" r:id="rId20"/>
    <p:sldId id="440" r:id="rId21"/>
    <p:sldId id="431" r:id="rId22"/>
    <p:sldId id="433" r:id="rId23"/>
    <p:sldId id="434" r:id="rId24"/>
    <p:sldId id="435" r:id="rId25"/>
    <p:sldId id="479" r:id="rId26"/>
    <p:sldId id="387" r:id="rId27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42"/>
            <p14:sldId id="482"/>
            <p14:sldId id="272"/>
            <p14:sldId id="261"/>
            <p14:sldId id="477"/>
            <p14:sldId id="483"/>
            <p14:sldId id="480"/>
            <p14:sldId id="423"/>
            <p14:sldId id="424"/>
            <p14:sldId id="425"/>
            <p14:sldId id="426"/>
            <p14:sldId id="481"/>
            <p14:sldId id="441"/>
            <p14:sldId id="422"/>
            <p14:sldId id="421"/>
            <p14:sldId id="443"/>
            <p14:sldId id="444"/>
            <p14:sldId id="432"/>
            <p14:sldId id="440"/>
            <p14:sldId id="431"/>
            <p14:sldId id="433"/>
            <p14:sldId id="434"/>
            <p14:sldId id="435"/>
            <p14:sldId id="47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9T21:09:11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301 989 5880 0 0,'18'-9'160'0'0,"-14"6"48"0"0,9-1-208 0 0,-4 4 0 0 0,0-8 0 0 0,-1 4-1640 0 0,-3 0-376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2" y="4481453"/>
            <a:ext cx="5622291" cy="36667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2222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71061"/>
            <a:ext cx="10515600" cy="40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         le verbe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524836" y="2729552"/>
            <a:ext cx="39578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                                    le complément d’objet indirect (COI)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763069" y="2729552"/>
            <a:ext cx="436728" cy="627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9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 le complément d’objet direct (COD)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698543" y="3680571"/>
            <a:ext cx="436729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1E78A-F8C1-442A-9FC4-87F9A5116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A92CD-08F6-4B73-9B6A-E35E2A05D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</a:t>
            </a:r>
          </a:p>
          <a:p>
            <a:pPr marL="0" indent="0">
              <a:buNone/>
            </a:pPr>
            <a:r>
              <a:rPr lang="en-US" dirty="0"/>
              <a:t>la</a:t>
            </a:r>
          </a:p>
          <a:p>
            <a:pPr marL="0" indent="0">
              <a:buNone/>
            </a:pPr>
            <a:r>
              <a:rPr lang="en-US" dirty="0"/>
              <a:t>les</a:t>
            </a:r>
          </a:p>
        </p:txBody>
      </p:sp>
    </p:spTree>
    <p:extLst>
      <p:ext uri="{BB962C8B-B14F-4D97-AF65-F5344CB8AC3E}">
        <p14:creationId xmlns:p14="http://schemas.microsoft.com/office/powerpoint/2010/main" val="99502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mère</a:t>
            </a:r>
            <a:r>
              <a:rPr lang="en-US" dirty="0"/>
              <a:t> </a:t>
            </a:r>
            <a:r>
              <a:rPr lang="en-US" dirty="0" err="1"/>
              <a:t>chante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berceuse à son </a:t>
            </a:r>
            <a:r>
              <a:rPr lang="en-US" dirty="0" err="1"/>
              <a:t>bébé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mère</a:t>
            </a:r>
            <a:r>
              <a:rPr lang="en-US" dirty="0"/>
              <a:t> la </a:t>
            </a:r>
            <a:r>
              <a:rPr lang="en-US" dirty="0" err="1"/>
              <a:t>chante</a:t>
            </a:r>
            <a:r>
              <a:rPr lang="en-US" dirty="0"/>
              <a:t> à son </a:t>
            </a:r>
            <a:r>
              <a:rPr lang="en-US" dirty="0" err="1"/>
              <a:t>bébé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ananas</a:t>
            </a:r>
            <a:r>
              <a:rPr lang="en-US" dirty="0"/>
              <a:t> à mon frère.</a:t>
            </a:r>
          </a:p>
          <a:p>
            <a:pPr marL="0" indent="0">
              <a:buNone/>
            </a:pPr>
            <a:r>
              <a:rPr lang="en-US" dirty="0"/>
              <a:t>Je le </a:t>
            </a:r>
            <a:r>
              <a:rPr lang="en-US" dirty="0" err="1"/>
              <a:t>donne</a:t>
            </a:r>
            <a:r>
              <a:rPr lang="en-US" dirty="0"/>
              <a:t> à mon frère.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jours</a:t>
            </a:r>
            <a:r>
              <a:rPr lang="en-US" dirty="0"/>
              <a:t>, Cyrano </a:t>
            </a:r>
            <a:r>
              <a:rPr lang="en-US" dirty="0" err="1"/>
              <a:t>envoie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 </a:t>
            </a:r>
            <a:r>
              <a:rPr lang="en-US" dirty="0" err="1"/>
              <a:t>lettres</a:t>
            </a:r>
            <a:r>
              <a:rPr lang="en-US" dirty="0"/>
              <a:t> à Roxanne.</a:t>
            </a:r>
          </a:p>
          <a:p>
            <a:pPr marL="0" indent="0">
              <a:buNone/>
            </a:pPr>
            <a:r>
              <a:rPr lang="en-US" dirty="0"/>
              <a:t>Cyrano les </a:t>
            </a:r>
            <a:r>
              <a:rPr lang="en-US" dirty="0" err="1"/>
              <a:t>envoie</a:t>
            </a:r>
            <a:r>
              <a:rPr lang="en-US" dirty="0"/>
              <a:t> à Roxanne.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du bois à Justin.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l’avons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à Justin.</a:t>
            </a:r>
          </a:p>
        </p:txBody>
      </p:sp>
    </p:spTree>
    <p:extLst>
      <p:ext uri="{BB962C8B-B14F-4D97-AF65-F5344CB8AC3E}">
        <p14:creationId xmlns:p14="http://schemas.microsoft.com/office/powerpoint/2010/main" val="120019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763" y="2310714"/>
            <a:ext cx="4819134" cy="32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33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a sentence which has a past participle: if the direct object comes before the conjugated verb, the past participle must agree in number and gender with the direct object.</a:t>
            </a:r>
          </a:p>
        </p:txBody>
      </p:sp>
    </p:spTree>
    <p:extLst>
      <p:ext uri="{BB962C8B-B14F-4D97-AF65-F5344CB8AC3E}">
        <p14:creationId xmlns:p14="http://schemas.microsoft.com/office/powerpoint/2010/main" val="1670420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du bois à Justin.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l’avons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avons donné une calculatrice à Justin.</a:t>
            </a:r>
          </a:p>
          <a:p>
            <a:pPr marL="0" indent="0">
              <a:buNone/>
            </a:pPr>
            <a:r>
              <a:rPr lang="fr-FR" dirty="0"/>
              <a:t>Nous l’avons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fr-FR" dirty="0"/>
              <a:t> à Justin.</a:t>
            </a:r>
          </a:p>
          <a:p>
            <a:pPr marL="0" indent="0">
              <a:buNone/>
            </a:pPr>
            <a:r>
              <a:rPr lang="fr-FR" dirty="0"/>
              <a:t>Nous avons donné deux stylos à Justin.</a:t>
            </a:r>
          </a:p>
          <a:p>
            <a:pPr marL="0" indent="0">
              <a:buNone/>
            </a:pPr>
            <a:r>
              <a:rPr lang="fr-FR" dirty="0"/>
              <a:t>Nous les 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fr-FR" dirty="0"/>
              <a:t> à Justin.</a:t>
            </a:r>
          </a:p>
          <a:p>
            <a:pPr marL="0" indent="0">
              <a:buNone/>
            </a:pPr>
            <a:r>
              <a:rPr lang="fr-FR" dirty="0"/>
              <a:t>Nous avons donné deux calculatrices à Justin.</a:t>
            </a:r>
          </a:p>
          <a:p>
            <a:pPr marL="0" indent="0">
              <a:buNone/>
            </a:pPr>
            <a:r>
              <a:rPr lang="fr-FR" dirty="0"/>
              <a:t>Nous les 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es</a:t>
            </a:r>
            <a:r>
              <a:rPr lang="fr-FR" dirty="0"/>
              <a:t> à Justin.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7237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7037"/>
            <a:ext cx="10515600" cy="39599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aimez-vous</a:t>
            </a:r>
            <a:r>
              <a:rPr lang="en-US" dirty="0"/>
              <a:t> </a:t>
            </a:r>
            <a:r>
              <a:rPr lang="en-US" dirty="0" err="1"/>
              <a:t>aller</a:t>
            </a:r>
            <a:r>
              <a:rPr lang="en-US" dirty="0"/>
              <a:t> pour bronzer?</a:t>
            </a:r>
          </a:p>
        </p:txBody>
      </p:sp>
    </p:spTree>
    <p:extLst>
      <p:ext uri="{BB962C8B-B14F-4D97-AF65-F5344CB8AC3E}">
        <p14:creationId xmlns:p14="http://schemas.microsoft.com/office/powerpoint/2010/main" val="1465005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avons donné une calculatrice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l’avons donnée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avons donné deux stylos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les avons donnés </a:t>
            </a:r>
            <a:r>
              <a:rPr lang="fr-FR" dirty="0">
                <a:solidFill>
                  <a:srgbClr val="FF0000"/>
                </a:solidFill>
              </a:rPr>
              <a:t>à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avons donné deux calculatrices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les avons données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03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lui</a:t>
            </a:r>
            <a:r>
              <a:rPr lang="fr-FR" dirty="0"/>
              <a:t> avons donnés.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09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</a:t>
            </a:r>
          </a:p>
          <a:p>
            <a:pPr marL="0" indent="0">
              <a:buNone/>
            </a:pPr>
            <a:r>
              <a:rPr lang="en-US" dirty="0"/>
              <a:t>		la</a:t>
            </a:r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				</a:t>
            </a:r>
            <a:r>
              <a:rPr lang="en-US" dirty="0" err="1"/>
              <a:t>lui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le				y		</a:t>
            </a:r>
            <a:r>
              <a:rPr lang="en-US" dirty="0" err="1"/>
              <a:t>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	</a:t>
            </a:r>
            <a:r>
              <a:rPr lang="en-US" dirty="0" err="1"/>
              <a:t>leur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les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64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stylo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Merci, et </a:t>
            </a:r>
            <a:r>
              <a:rPr lang="en-US" dirty="0" err="1"/>
              <a:t>maintenant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retourne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3520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stylo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Merci, et </a:t>
            </a:r>
            <a:r>
              <a:rPr lang="en-US" dirty="0" err="1"/>
              <a:t>maintenant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retourne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</a:t>
            </a:r>
          </a:p>
          <a:p>
            <a:pPr marL="0" indent="0">
              <a:buNone/>
            </a:pPr>
            <a:r>
              <a:rPr lang="en-US" dirty="0"/>
              <a:t>la</a:t>
            </a:r>
          </a:p>
          <a:p>
            <a:pPr marL="0" indent="0">
              <a:buNone/>
            </a:pPr>
            <a:r>
              <a:rPr lang="en-US" dirty="0"/>
              <a:t>les</a:t>
            </a:r>
          </a:p>
        </p:txBody>
      </p:sp>
    </p:spTree>
    <p:extLst>
      <p:ext uri="{BB962C8B-B14F-4D97-AF65-F5344CB8AC3E}">
        <p14:creationId xmlns:p14="http://schemas.microsoft.com/office/powerpoint/2010/main" val="4237600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0972-BE29-4CD2-B365-B58F17F5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19959-9517-46C1-A1F6-39904322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101576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9932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Louise gave the pineapple to Justin. Sunday she gave it to him.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7C58379A-86C2-4F4E-B840-7C3E6C36985A}"/>
                  </a:ext>
                </a:extLst>
              </p14:cNvPr>
              <p14:cNvContentPartPr/>
              <p14:nvPr/>
            </p14:nvContentPartPr>
            <p14:xfrm>
              <a:off x="5481329" y="4976789"/>
              <a:ext cx="24120" cy="1188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7C58379A-86C2-4F4E-B840-7C3E6C36985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363969" y="4623989"/>
                <a:ext cx="198000" cy="49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2129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les pronoms COD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use direct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pronouns</a:t>
            </a:r>
            <a:r>
              <a:rPr lang="fr-FR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7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0083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Pourquoi</a:t>
            </a:r>
            <a:r>
              <a:rPr lang="en-US" sz="3200" b="1" dirty="0"/>
              <a:t>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5D83-0886-483F-B526-E4C4C17B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Edgar Degas (1834 – 1917) is well known for his paintings </a:t>
            </a:r>
            <a:br>
              <a:rPr lang="en-US" sz="2800" b="1" dirty="0"/>
            </a:br>
            <a:r>
              <a:rPr lang="en-US" sz="2800" b="1" dirty="0"/>
              <a:t>of ballet dancers.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F1255-F285-48BB-83C8-6A878A7A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3970C3-E19B-45BA-81AF-BA180D7B0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05" y="2344746"/>
            <a:ext cx="5053838" cy="37035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B7F211-541F-45C4-9A0B-022147A45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057" y="2344320"/>
            <a:ext cx="3714219" cy="371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6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26E15-C583-477F-8E8A-151827D3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Mardi Gras parades in Mobile, Alabama and in New Orleans are a </a:t>
            </a:r>
            <a:r>
              <a:rPr lang="en-US" sz="2800" b="1" dirty="0" err="1"/>
              <a:t>leagacy</a:t>
            </a:r>
            <a:r>
              <a:rPr lang="en-US" sz="2800" b="1" dirty="0"/>
              <a:t> of the French heritage of those cities.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769364-5BAA-43B5-998F-A11AB73049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269" y="2558321"/>
            <a:ext cx="4907494" cy="27481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6D2200-8400-45DB-8148-BEA04CCF2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708" y="2600472"/>
            <a:ext cx="4126533" cy="274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7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F2380-BC07-490B-A03E-7402AA28B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B1583-0761-43DF-9AA4-1B3B1022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Jacques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ananas</a:t>
            </a:r>
            <a:r>
              <a:rPr lang="en-US" dirty="0"/>
              <a:t> à Justin.</a:t>
            </a:r>
          </a:p>
        </p:txBody>
      </p:sp>
    </p:spTree>
    <p:extLst>
      <p:ext uri="{BB962C8B-B14F-4D97-AF65-F5344CB8AC3E}">
        <p14:creationId xmlns:p14="http://schemas.microsoft.com/office/powerpoint/2010/main" val="422466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le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sujet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Jacques donne un ananas à Justin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1269242" y="2552131"/>
            <a:ext cx="382137" cy="532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4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54254</TotalTime>
  <Words>467</Words>
  <Application>Microsoft Office PowerPoint</Application>
  <PresentationFormat>Widescreen</PresentationFormat>
  <Paragraphs>144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Bonjour!</vt:lpstr>
      <vt:lpstr>  Travail de cloche</vt:lpstr>
      <vt:lpstr> Bonjour!</vt:lpstr>
      <vt:lpstr>  Pourquoi tombons-nous?</vt:lpstr>
      <vt:lpstr>PowerPoint Presentation</vt:lpstr>
      <vt:lpstr>Edgar Degas (1834 – 1917) is well known for his paintings  of ballet dancers.</vt:lpstr>
      <vt:lpstr>The Mardi Gras parades in Mobile, Alabama and in New Orleans are a leagacy of the French heritage of those cities.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611</cp:revision>
  <cp:lastPrinted>2024-03-04T20:45:58Z</cp:lastPrinted>
  <dcterms:created xsi:type="dcterms:W3CDTF">2016-10-03T16:25:09Z</dcterms:created>
  <dcterms:modified xsi:type="dcterms:W3CDTF">2025-03-04T16:35:15Z</dcterms:modified>
</cp:coreProperties>
</file>